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4"/>
  </p:notesMasterIdLst>
  <p:sldIdLst>
    <p:sldId id="258" r:id="rId2"/>
    <p:sldId id="259" r:id="rId3"/>
    <p:sldId id="260" r:id="rId4"/>
    <p:sldId id="267" r:id="rId5"/>
    <p:sldId id="288" r:id="rId6"/>
    <p:sldId id="289" r:id="rId7"/>
    <p:sldId id="290" r:id="rId8"/>
    <p:sldId id="296" r:id="rId9"/>
    <p:sldId id="263" r:id="rId10"/>
    <p:sldId id="286" r:id="rId11"/>
    <p:sldId id="279" r:id="rId12"/>
    <p:sldId id="281" r:id="rId13"/>
    <p:sldId id="280" r:id="rId14"/>
    <p:sldId id="284" r:id="rId15"/>
    <p:sldId id="285" r:id="rId16"/>
    <p:sldId id="273" r:id="rId17"/>
    <p:sldId id="287" r:id="rId18"/>
    <p:sldId id="261" r:id="rId19"/>
    <p:sldId id="276" r:id="rId20"/>
    <p:sldId id="274" r:id="rId21"/>
    <p:sldId id="271" r:id="rId22"/>
    <p:sldId id="282" r:id="rId23"/>
    <p:sldId id="283" r:id="rId24"/>
    <p:sldId id="294" r:id="rId25"/>
    <p:sldId id="295" r:id="rId26"/>
    <p:sldId id="297" r:id="rId27"/>
    <p:sldId id="275" r:id="rId28"/>
    <p:sldId id="277" r:id="rId29"/>
    <p:sldId id="291" r:id="rId30"/>
    <p:sldId id="292" r:id="rId31"/>
    <p:sldId id="293" r:id="rId32"/>
    <p:sldId id="26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D0A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18" autoAdjust="0"/>
    <p:restoredTop sz="94660"/>
  </p:normalViewPr>
  <p:slideViewPr>
    <p:cSldViewPr>
      <p:cViewPr varScale="1">
        <p:scale>
          <a:sx n="83" d="100"/>
          <a:sy n="83" d="100"/>
        </p:scale>
        <p:origin x="-1498"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11B8EF-E537-4718-A404-DAE814DC9991}" type="datetimeFigureOut">
              <a:rPr lang="en-US" smtClean="0"/>
              <a:pPr/>
              <a:t>4/29/2019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BCAE12-F53E-4EB4-9FF4-656F7FE582A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F5B146-BDB8-4F53-B773-ACC045F4E4A9}" type="datetimeFigureOut">
              <a:rPr lang="en-US" smtClean="0"/>
              <a:pPr/>
              <a:t>4/29/2019</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F5B146-BDB8-4F53-B773-ACC045F4E4A9}"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8DEF-1B80-45C3-BE35-F3AD2C18020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33A88DEF-1B80-45C3-BE35-F3AD2C180207}"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F5B146-BDB8-4F53-B773-ACC045F4E4A9}"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3EF5B146-BDB8-4F53-B773-ACC045F4E4A9}" type="datetimeFigureOut">
              <a:rPr lang="en-US" smtClean="0"/>
              <a:pPr/>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33A88DEF-1B80-45C3-BE35-F3AD2C180207}"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EF5B146-BDB8-4F53-B773-ACC045F4E4A9}" type="datetimeFigureOut">
              <a:rPr lang="en-US" smtClean="0"/>
              <a:pPr/>
              <a:t>4/29/2019</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3EF5B146-BDB8-4F53-B773-ACC045F4E4A9}" type="datetimeFigureOut">
              <a:rPr lang="en-US" smtClean="0"/>
              <a:pPr/>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88DEF-1B80-45C3-BE35-F3AD2C180207}"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F5B146-BDB8-4F53-B773-ACC045F4E4A9}" type="datetimeFigureOut">
              <a:rPr lang="en-US" smtClean="0"/>
              <a:pPr/>
              <a:t>4/29/2019</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33A88DEF-1B80-45C3-BE35-F3AD2C180207}"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F5B146-BDB8-4F53-B773-ACC045F4E4A9}" type="datetimeFigureOut">
              <a:rPr lang="en-US" smtClean="0"/>
              <a:pPr/>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3A88DEF-1B80-45C3-BE35-F3AD2C1802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3EF5B146-BDB8-4F53-B773-ACC045F4E4A9}" type="datetimeFigureOut">
              <a:rPr lang="en-US" smtClean="0"/>
              <a:pPr/>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33A88DEF-1B80-45C3-BE35-F3AD2C1802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3EF5B146-BDB8-4F53-B773-ACC045F4E4A9}" type="datetimeFigureOut">
              <a:rPr lang="en-US" smtClean="0"/>
              <a:pPr/>
              <a:t>4/29/2019</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33A88DEF-1B80-45C3-BE35-F3AD2C180207}"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3EF5B146-BDB8-4F53-B773-ACC045F4E4A9}" type="datetimeFigureOut">
              <a:rPr lang="en-US" smtClean="0"/>
              <a:pPr/>
              <a:t>4/29/2019</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3EF5B146-BDB8-4F53-B773-ACC045F4E4A9}" type="datetimeFigureOut">
              <a:rPr lang="en-US" smtClean="0"/>
              <a:pPr/>
              <a:t>4/29/2019</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33A88DEF-1B80-45C3-BE35-F3AD2C180207}"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schools.com/bootstrap4/" TargetMode="External"/><Relationship Id="rId2" Type="http://schemas.openxmlformats.org/officeDocument/2006/relationships/hyperlink" Target="https://www.tutorialspoint.com/"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t.png"/>
          <p:cNvPicPr>
            <a:picLocks noChangeAspect="1"/>
          </p:cNvPicPr>
          <p:nvPr/>
        </p:nvPicPr>
        <p:blipFill>
          <a:blip r:embed="rId2"/>
          <a:stretch>
            <a:fillRect/>
          </a:stretch>
        </p:blipFill>
        <p:spPr>
          <a:xfrm>
            <a:off x="2362200" y="381000"/>
            <a:ext cx="3733800" cy="1292678"/>
          </a:xfrm>
          <a:prstGeom prst="rect">
            <a:avLst/>
          </a:prstGeom>
        </p:spPr>
      </p:pic>
      <p:sp>
        <p:nvSpPr>
          <p:cNvPr id="5" name="TextBox 4"/>
          <p:cNvSpPr txBox="1"/>
          <p:nvPr/>
        </p:nvSpPr>
        <p:spPr>
          <a:xfrm>
            <a:off x="914400" y="1752600"/>
            <a:ext cx="7391400" cy="4247317"/>
          </a:xfrm>
          <a:prstGeom prst="rect">
            <a:avLst/>
          </a:prstGeom>
          <a:noFill/>
        </p:spPr>
        <p:txBody>
          <a:bodyPr wrap="square" rtlCol="0">
            <a:spAutoFit/>
          </a:bodyPr>
          <a:lstStyle/>
          <a:p>
            <a:pPr algn="ctr"/>
            <a:r>
              <a:rPr lang="en-US" sz="5400" b="1" dirty="0" smtClean="0">
                <a:solidFill>
                  <a:schemeClr val="accent4">
                    <a:lumMod val="75000"/>
                  </a:schemeClr>
                </a:solidFill>
                <a:latin typeface="Calibri" pitchFamily="34" charset="0"/>
                <a:cs typeface="Calibri" pitchFamily="34" charset="0"/>
              </a:rPr>
              <a:t> </a:t>
            </a:r>
            <a:r>
              <a:rPr lang="en-US" sz="3600" b="1" dirty="0" smtClean="0">
                <a:solidFill>
                  <a:schemeClr val="accent4">
                    <a:lumMod val="75000"/>
                  </a:schemeClr>
                </a:solidFill>
                <a:latin typeface="Times New Roman" pitchFamily="18" charset="0"/>
                <a:cs typeface="Times New Roman" pitchFamily="18" charset="0"/>
              </a:rPr>
              <a:t>Final Project Review</a:t>
            </a:r>
          </a:p>
          <a:p>
            <a:pPr algn="ctr"/>
            <a:r>
              <a:rPr lang="en-US" sz="3600" b="1" dirty="0" smtClean="0">
                <a:solidFill>
                  <a:schemeClr val="accent4">
                    <a:lumMod val="75000"/>
                  </a:schemeClr>
                </a:solidFill>
                <a:latin typeface="Times New Roman" pitchFamily="18" charset="0"/>
                <a:cs typeface="Times New Roman" pitchFamily="18" charset="0"/>
              </a:rPr>
              <a:t>on</a:t>
            </a:r>
          </a:p>
          <a:p>
            <a:pPr algn="ctr"/>
            <a:r>
              <a:rPr lang="en-US" sz="3600" b="1" u="sng" dirty="0" smtClean="0">
                <a:solidFill>
                  <a:schemeClr val="accent4">
                    <a:lumMod val="75000"/>
                  </a:schemeClr>
                </a:solidFill>
                <a:latin typeface="Times New Roman" pitchFamily="18" charset="0"/>
                <a:cs typeface="Times New Roman" pitchFamily="18" charset="0"/>
              </a:rPr>
              <a:t>Capstone(Major) Project</a:t>
            </a:r>
          </a:p>
          <a:p>
            <a:pPr algn="ctr"/>
            <a:endParaRPr lang="en-US" sz="3600" b="1" u="sng" dirty="0" smtClean="0">
              <a:solidFill>
                <a:schemeClr val="accent4">
                  <a:lumMod val="75000"/>
                </a:schemeClr>
              </a:solidFill>
              <a:latin typeface="Times New Roman" pitchFamily="18" charset="0"/>
              <a:cs typeface="Times New Roman" pitchFamily="18" charset="0"/>
            </a:endParaRPr>
          </a:p>
          <a:p>
            <a:pPr algn="ctr"/>
            <a:r>
              <a:rPr lang="en-US" sz="3600" b="1" u="sng" dirty="0" smtClean="0">
                <a:solidFill>
                  <a:schemeClr val="accent4">
                    <a:lumMod val="75000"/>
                  </a:schemeClr>
                </a:solidFill>
                <a:latin typeface="Times New Roman" pitchFamily="18" charset="0"/>
                <a:cs typeface="Times New Roman" pitchFamily="18" charset="0"/>
              </a:rPr>
              <a:t>MCA-4</a:t>
            </a:r>
            <a:r>
              <a:rPr lang="en-US" sz="3600" b="1" u="sng" baseline="30000" dirty="0" smtClean="0">
                <a:solidFill>
                  <a:schemeClr val="accent4">
                    <a:lumMod val="75000"/>
                  </a:schemeClr>
                </a:solidFill>
                <a:latin typeface="Times New Roman" pitchFamily="18" charset="0"/>
                <a:cs typeface="Times New Roman" pitchFamily="18" charset="0"/>
              </a:rPr>
              <a:t>th</a:t>
            </a:r>
            <a:r>
              <a:rPr lang="en-US" sz="3600" b="1" u="sng" dirty="0" smtClean="0">
                <a:solidFill>
                  <a:schemeClr val="accent4">
                    <a:lumMod val="75000"/>
                  </a:schemeClr>
                </a:solidFill>
                <a:latin typeface="Times New Roman" pitchFamily="18" charset="0"/>
                <a:cs typeface="Times New Roman" pitchFamily="18" charset="0"/>
              </a:rPr>
              <a:t> Semester</a:t>
            </a:r>
          </a:p>
          <a:p>
            <a:pPr algn="ctr"/>
            <a:endParaRPr lang="en-US" sz="3600" b="1" u="sng" dirty="0" smtClean="0">
              <a:solidFill>
                <a:srgbClr val="002060"/>
              </a:solidFill>
              <a:latin typeface="Times New Roman" pitchFamily="18" charset="0"/>
              <a:cs typeface="Times New Roman" pitchFamily="18" charset="0"/>
            </a:endParaRPr>
          </a:p>
          <a:p>
            <a:pPr algn="ctr"/>
            <a:r>
              <a:rPr lang="en-US" sz="3600" b="1" u="sng" dirty="0" smtClean="0">
                <a:solidFill>
                  <a:srgbClr val="002060"/>
                </a:solidFill>
                <a:latin typeface="Times New Roman" pitchFamily="18" charset="0"/>
                <a:cs typeface="Times New Roman" pitchFamily="18" charset="0"/>
              </a:rPr>
              <a:t>May-2019</a:t>
            </a:r>
            <a:endParaRPr lang="en-US" sz="3600" b="1" u="sng" dirty="0">
              <a:solidFill>
                <a:srgbClr val="002060"/>
              </a:solidFill>
              <a:latin typeface="Times New Roman" pitchFamily="18" charset="0"/>
              <a:cs typeface="Times New Roman" pitchFamily="18" charset="0"/>
            </a:endParaRPr>
          </a:p>
        </p:txBody>
      </p:sp>
    </p:spTree>
  </p:cSld>
  <p:clrMapOvr>
    <a:masterClrMapping/>
  </p:clrMapOvr>
  <p:transition>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0"/>
            <a:ext cx="8153400" cy="5893921"/>
          </a:xfrm>
          <a:prstGeom prst="rect">
            <a:avLst/>
          </a:prstGeom>
        </p:spPr>
        <p:txBody>
          <a:bodyPr wrap="square">
            <a:spAutoFit/>
          </a:bodyPr>
          <a:lstStyle/>
          <a:p>
            <a:pPr algn="ctr"/>
            <a:r>
              <a:rPr lang="en-US" sz="2000" b="1" u="sng" dirty="0" smtClean="0">
                <a:solidFill>
                  <a:schemeClr val="accent2">
                    <a:lumMod val="50000"/>
                  </a:schemeClr>
                </a:solidFill>
              </a:rPr>
              <a:t>Hardware  &amp; Software Requirement</a:t>
            </a:r>
          </a:p>
          <a:p>
            <a:pPr algn="ctr"/>
            <a:endParaRPr lang="en-US" sz="2000" b="1" u="sng" dirty="0" smtClean="0">
              <a:solidFill>
                <a:schemeClr val="accent2">
                  <a:lumMod val="50000"/>
                </a:schemeClr>
              </a:solidFill>
            </a:endParaRPr>
          </a:p>
          <a:p>
            <a:endParaRPr lang="en-US" dirty="0" smtClean="0"/>
          </a:p>
          <a:p>
            <a:pPr lvl="0">
              <a:spcBef>
                <a:spcPts val="600"/>
              </a:spcBef>
              <a:spcAft>
                <a:spcPts val="600"/>
              </a:spcAft>
            </a:pPr>
            <a:endParaRPr lang="en-US" dirty="0" smtClean="0"/>
          </a:p>
          <a:p>
            <a:pPr lvl="0">
              <a:spcBef>
                <a:spcPts val="600"/>
              </a:spcBef>
              <a:spcAft>
                <a:spcPts val="600"/>
              </a:spcAft>
            </a:pPr>
            <a:endParaRPr lang="en-US" dirty="0" smtClean="0"/>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lvl="0">
              <a:spcBef>
                <a:spcPts val="600"/>
              </a:spcBef>
              <a:spcAft>
                <a:spcPts val="600"/>
              </a:spcAft>
            </a:pPr>
            <a:endParaRPr lang="en-US" dirty="0"/>
          </a:p>
        </p:txBody>
      </p:sp>
      <p:pic>
        <p:nvPicPr>
          <p:cNvPr id="1028" name="Picture 4" descr="C:\Users\LENOVO\Pictures\Screenshots\Screenshot (81).png"/>
          <p:cNvPicPr>
            <a:picLocks noChangeAspect="1" noChangeArrowheads="1"/>
          </p:cNvPicPr>
          <p:nvPr/>
        </p:nvPicPr>
        <p:blipFill>
          <a:blip r:embed="rId2"/>
          <a:srcRect/>
          <a:stretch>
            <a:fillRect/>
          </a:stretch>
        </p:blipFill>
        <p:spPr bwMode="auto">
          <a:xfrm>
            <a:off x="990600" y="1447800"/>
            <a:ext cx="7402513" cy="397192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382000" cy="2631490"/>
          </a:xfrm>
          <a:prstGeom prst="rect">
            <a:avLst/>
          </a:prstGeom>
          <a:noFill/>
        </p:spPr>
        <p:txBody>
          <a:bodyPr wrap="square" rtlCol="0">
            <a:spAutoFit/>
          </a:bodyPr>
          <a:lstStyle/>
          <a:p>
            <a:pPr algn="ctr">
              <a:spcBef>
                <a:spcPts val="600"/>
              </a:spcBef>
              <a:spcAft>
                <a:spcPts val="600"/>
              </a:spcAft>
            </a:pPr>
            <a:r>
              <a:rPr lang="en-US" sz="3200" b="1" u="sng" dirty="0" smtClean="0">
                <a:solidFill>
                  <a:schemeClr val="accent2">
                    <a:lumMod val="50000"/>
                  </a:schemeClr>
                </a:solidFill>
              </a:rPr>
              <a:t>Technology Used</a:t>
            </a:r>
          </a:p>
          <a:p>
            <a:pPr>
              <a:spcBef>
                <a:spcPts val="600"/>
              </a:spcBef>
              <a:spcAft>
                <a:spcPts val="600"/>
              </a:spcAft>
            </a:pPr>
            <a:endParaRPr lang="en-US" sz="2800" dirty="0" smtClean="0"/>
          </a:p>
          <a:p>
            <a:r>
              <a:rPr lang="en-US" dirty="0" smtClean="0"/>
              <a:t>Front End:- Java (HTML5, CSS3, JavaScript, </a:t>
            </a:r>
            <a:r>
              <a:rPr lang="en-US" dirty="0" err="1" smtClean="0"/>
              <a:t>Angular,JSTL</a:t>
            </a:r>
            <a:r>
              <a:rPr lang="en-US" dirty="0" smtClean="0"/>
              <a:t>) </a:t>
            </a:r>
          </a:p>
          <a:p>
            <a:endParaRPr lang="en-US" dirty="0" smtClean="0"/>
          </a:p>
          <a:p>
            <a:r>
              <a:rPr lang="en-US" dirty="0" smtClean="0"/>
              <a:t>Middleware :- Java (Spring, Spring MVC, Hibernate MVC, WEB API2)</a:t>
            </a:r>
          </a:p>
          <a:p>
            <a:endParaRPr lang="en-US" dirty="0" smtClean="0"/>
          </a:p>
          <a:p>
            <a:r>
              <a:rPr lang="en-US" dirty="0" smtClean="0"/>
              <a:t>Backend :- MYSQL Server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646331"/>
          </a:xfrm>
          <a:prstGeom prst="rect">
            <a:avLst/>
          </a:prstGeom>
        </p:spPr>
        <p:txBody>
          <a:bodyPr wrap="square">
            <a:spAutoFit/>
          </a:bodyPr>
          <a:lstStyle/>
          <a:p>
            <a:endParaRPr lang="en-US" dirty="0" smtClean="0"/>
          </a:p>
          <a:p>
            <a:endParaRPr lang="en-US" dirty="0"/>
          </a:p>
        </p:txBody>
      </p:sp>
      <p:pic>
        <p:nvPicPr>
          <p:cNvPr id="4097" name="Picture 1" descr="1111"/>
          <p:cNvPicPr>
            <a:picLocks noChangeAspect="1" noChangeArrowheads="1"/>
          </p:cNvPicPr>
          <p:nvPr/>
        </p:nvPicPr>
        <p:blipFill>
          <a:blip r:embed="rId2"/>
          <a:srcRect/>
          <a:stretch>
            <a:fillRect/>
          </a:stretch>
        </p:blipFill>
        <p:spPr bwMode="auto">
          <a:xfrm>
            <a:off x="381000" y="1371600"/>
            <a:ext cx="8077200" cy="4876800"/>
          </a:xfrm>
          <a:prstGeom prst="rect">
            <a:avLst/>
          </a:prstGeom>
          <a:noFill/>
          <a:ln w="9525">
            <a:noFill/>
            <a:miter lim="800000"/>
            <a:headEnd/>
            <a:tailEnd/>
          </a:ln>
        </p:spPr>
      </p:pic>
      <p:sp>
        <p:nvSpPr>
          <p:cNvPr id="4" name="Rectangle 3"/>
          <p:cNvSpPr/>
          <p:nvPr/>
        </p:nvSpPr>
        <p:spPr>
          <a:xfrm>
            <a:off x="304800" y="381000"/>
            <a:ext cx="8534400" cy="523220"/>
          </a:xfrm>
          <a:prstGeom prst="rect">
            <a:avLst/>
          </a:prstGeom>
        </p:spPr>
        <p:txBody>
          <a:bodyPr wrap="square">
            <a:spAutoFit/>
          </a:bodyPr>
          <a:lstStyle/>
          <a:p>
            <a:pPr algn="ctr"/>
            <a:r>
              <a:rPr lang="en-US" sz="2800" b="1" u="sng" dirty="0" smtClean="0">
                <a:solidFill>
                  <a:schemeClr val="accent2">
                    <a:lumMod val="50000"/>
                  </a:schemeClr>
                </a:solidFill>
              </a:rPr>
              <a:t>System Design(Work Flow Diagram)</a:t>
            </a:r>
            <a:endParaRPr lang="en-US" sz="2800"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610600" cy="523220"/>
          </a:xfrm>
          <a:prstGeom prst="rect">
            <a:avLst/>
          </a:prstGeom>
        </p:spPr>
        <p:txBody>
          <a:bodyPr wrap="square">
            <a:spAutoFit/>
          </a:bodyPr>
          <a:lstStyle/>
          <a:p>
            <a:pPr algn="ctr"/>
            <a:r>
              <a:rPr lang="en-IN" sz="2800" b="1" u="sng" dirty="0" smtClean="0">
                <a:solidFill>
                  <a:schemeClr val="accent2">
                    <a:lumMod val="50000"/>
                  </a:schemeClr>
                </a:solidFill>
              </a:rPr>
              <a:t>Data Flow Diagram(0 Level Diagram)</a:t>
            </a:r>
            <a:endParaRPr lang="en-IN" sz="2800" b="1" u="sng" dirty="0">
              <a:solidFill>
                <a:schemeClr val="accent2">
                  <a:lumMod val="50000"/>
                </a:schemeClr>
              </a:solidFill>
            </a:endParaRPr>
          </a:p>
        </p:txBody>
      </p:sp>
      <p:pic>
        <p:nvPicPr>
          <p:cNvPr id="33794" name="Picture 2" descr="poli"/>
          <p:cNvPicPr>
            <a:picLocks noChangeAspect="1" noChangeArrowheads="1"/>
          </p:cNvPicPr>
          <p:nvPr/>
        </p:nvPicPr>
        <p:blipFill>
          <a:blip r:embed="rId2"/>
          <a:srcRect/>
          <a:stretch>
            <a:fillRect/>
          </a:stretch>
        </p:blipFill>
        <p:spPr bwMode="auto">
          <a:xfrm>
            <a:off x="1028700" y="1851024"/>
            <a:ext cx="7048500" cy="386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a"/>
          <p:cNvPicPr>
            <a:picLocks noChangeAspect="1" noChangeArrowheads="1"/>
          </p:cNvPicPr>
          <p:nvPr/>
        </p:nvPicPr>
        <p:blipFill>
          <a:blip r:embed="rId2"/>
          <a:srcRect/>
          <a:stretch>
            <a:fillRect/>
          </a:stretch>
        </p:blipFill>
        <p:spPr bwMode="auto">
          <a:xfrm>
            <a:off x="1219200" y="1371600"/>
            <a:ext cx="6553200" cy="4718050"/>
          </a:xfrm>
          <a:prstGeom prst="rect">
            <a:avLst/>
          </a:prstGeom>
          <a:noFill/>
          <a:ln w="9525">
            <a:noFill/>
            <a:miter lim="800000"/>
            <a:headEnd/>
            <a:tailEnd/>
          </a:ln>
        </p:spPr>
      </p:pic>
      <p:sp>
        <p:nvSpPr>
          <p:cNvPr id="3" name="Rectangle 2"/>
          <p:cNvSpPr/>
          <p:nvPr/>
        </p:nvSpPr>
        <p:spPr>
          <a:xfrm>
            <a:off x="152400" y="457200"/>
            <a:ext cx="8610600" cy="523220"/>
          </a:xfrm>
          <a:prstGeom prst="rect">
            <a:avLst/>
          </a:prstGeom>
        </p:spPr>
        <p:txBody>
          <a:bodyPr wrap="square">
            <a:spAutoFit/>
          </a:bodyPr>
          <a:lstStyle/>
          <a:p>
            <a:pPr algn="ctr"/>
            <a:r>
              <a:rPr lang="en-IN" sz="2800" b="1" u="sng" dirty="0" smtClean="0">
                <a:solidFill>
                  <a:schemeClr val="accent2">
                    <a:lumMod val="50000"/>
                  </a:schemeClr>
                </a:solidFill>
              </a:rPr>
              <a:t>Data Flow Diagram(1</a:t>
            </a:r>
            <a:r>
              <a:rPr lang="en-IN" sz="2800" b="1" u="sng" baseline="30000" dirty="0" smtClean="0">
                <a:solidFill>
                  <a:schemeClr val="accent2">
                    <a:lumMod val="50000"/>
                  </a:schemeClr>
                </a:solidFill>
              </a:rPr>
              <a:t>st</a:t>
            </a:r>
            <a:r>
              <a:rPr lang="en-IN" sz="2800" b="1" u="sng" dirty="0" smtClean="0">
                <a:solidFill>
                  <a:schemeClr val="accent2">
                    <a:lumMod val="50000"/>
                  </a:schemeClr>
                </a:solidFill>
              </a:rPr>
              <a:t> Level Diagram)</a:t>
            </a:r>
            <a:endParaRPr lang="en-IN" sz="2800" b="1" u="sng"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1750" y="381000"/>
            <a:ext cx="3962400" cy="523220"/>
          </a:xfrm>
          <a:prstGeom prst="rect">
            <a:avLst/>
          </a:prstGeom>
          <a:noFill/>
        </p:spPr>
        <p:txBody>
          <a:bodyPr wrap="square" rtlCol="0">
            <a:spAutoFit/>
          </a:bodyPr>
          <a:lstStyle/>
          <a:p>
            <a:pPr algn="ctr"/>
            <a:r>
              <a:rPr lang="en-US" sz="2800" b="1" u="sng" dirty="0" smtClean="0">
                <a:solidFill>
                  <a:schemeClr val="accent2">
                    <a:lumMod val="50000"/>
                  </a:schemeClr>
                </a:solidFill>
                <a:latin typeface="+mj-lt"/>
              </a:rPr>
              <a:t> Use Case</a:t>
            </a:r>
            <a:endParaRPr lang="en-IN" sz="2800" u="sng" dirty="0">
              <a:solidFill>
                <a:schemeClr val="accent2">
                  <a:lumMod val="50000"/>
                </a:schemeClr>
              </a:solidFill>
              <a:latin typeface="+mj-lt"/>
            </a:endParaRPr>
          </a:p>
        </p:txBody>
      </p:sp>
      <p:pic>
        <p:nvPicPr>
          <p:cNvPr id="1026" name="image3.png"/>
          <p:cNvPicPr>
            <a:picLocks noChangeAspect="1" noChangeArrowheads="1"/>
          </p:cNvPicPr>
          <p:nvPr/>
        </p:nvPicPr>
        <p:blipFill>
          <a:blip r:embed="rId2"/>
          <a:srcRect/>
          <a:stretch>
            <a:fillRect/>
          </a:stretch>
        </p:blipFill>
        <p:spPr bwMode="auto">
          <a:xfrm>
            <a:off x="685800" y="1371600"/>
            <a:ext cx="7359650" cy="4689475"/>
          </a:xfrm>
          <a:prstGeom prst="rect">
            <a:avLst/>
          </a:prstGeom>
          <a:noFill/>
          <a:ln w="9525">
            <a:noFill/>
            <a:miter lim="800000"/>
            <a:headEnd/>
            <a:tailEnd/>
          </a:ln>
        </p:spPr>
      </p:pic>
    </p:spTree>
    <p:extLst>
      <p:ext uri="{BB962C8B-B14F-4D97-AF65-F5344CB8AC3E}">
        <p14:creationId xmlns:p14="http://schemas.microsoft.com/office/powerpoint/2010/main" xmlns="" val="283437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763000" cy="523220"/>
          </a:xfrm>
          <a:prstGeom prst="rect">
            <a:avLst/>
          </a:prstGeom>
        </p:spPr>
        <p:txBody>
          <a:bodyPr wrap="square">
            <a:spAutoFit/>
          </a:bodyPr>
          <a:lstStyle/>
          <a:p>
            <a:pPr algn="ctr"/>
            <a:r>
              <a:rPr lang="en-US" sz="2800" b="1" u="sng" dirty="0" smtClean="0">
                <a:solidFill>
                  <a:schemeClr val="accent2">
                    <a:lumMod val="50000"/>
                  </a:schemeClr>
                </a:solidFill>
              </a:rPr>
              <a:t>Process Architecture</a:t>
            </a:r>
            <a:endParaRPr lang="en-US" sz="2800" b="1" u="sng" dirty="0">
              <a:solidFill>
                <a:schemeClr val="accent2">
                  <a:lumMod val="50000"/>
                </a:schemeClr>
              </a:solidFill>
            </a:endParaRPr>
          </a:p>
        </p:txBody>
      </p:sp>
      <p:pic>
        <p:nvPicPr>
          <p:cNvPr id="5122" name="Picture 2" descr="img1"/>
          <p:cNvPicPr>
            <a:picLocks noChangeAspect="1" noChangeArrowheads="1"/>
          </p:cNvPicPr>
          <p:nvPr/>
        </p:nvPicPr>
        <p:blipFill>
          <a:blip r:embed="rId2"/>
          <a:srcRect/>
          <a:stretch>
            <a:fillRect/>
          </a:stretch>
        </p:blipFill>
        <p:spPr bwMode="auto">
          <a:xfrm>
            <a:off x="304800" y="838200"/>
            <a:ext cx="85344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685800"/>
            <a:ext cx="7315200" cy="523220"/>
          </a:xfrm>
          <a:prstGeom prst="rect">
            <a:avLst/>
          </a:prstGeom>
          <a:noFill/>
        </p:spPr>
        <p:txBody>
          <a:bodyPr wrap="square" rtlCol="0">
            <a:spAutoFit/>
          </a:bodyPr>
          <a:lstStyle/>
          <a:p>
            <a:pPr algn="ctr"/>
            <a:r>
              <a:rPr lang="en-US" sz="2800" b="1" u="sng" dirty="0">
                <a:solidFill>
                  <a:schemeClr val="accent2">
                    <a:lumMod val="50000"/>
                  </a:schemeClr>
                </a:solidFill>
              </a:rPr>
              <a:t>MODULE OF THE SYSTEM</a:t>
            </a:r>
          </a:p>
        </p:txBody>
      </p:sp>
      <p:sp>
        <p:nvSpPr>
          <p:cNvPr id="4" name="Rectangle 3"/>
          <p:cNvSpPr/>
          <p:nvPr/>
        </p:nvSpPr>
        <p:spPr>
          <a:xfrm>
            <a:off x="2971800" y="1676400"/>
            <a:ext cx="3429000" cy="76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1676400"/>
            <a:ext cx="3505200" cy="707886"/>
          </a:xfrm>
          <a:prstGeom prst="rect">
            <a:avLst/>
          </a:prstGeom>
          <a:noFill/>
        </p:spPr>
        <p:txBody>
          <a:bodyPr wrap="square" rtlCol="0">
            <a:spAutoFit/>
          </a:bodyPr>
          <a:lstStyle/>
          <a:p>
            <a:pPr algn="ctr"/>
            <a:r>
              <a:rPr lang="en-US" sz="2000" dirty="0" smtClean="0">
                <a:solidFill>
                  <a:schemeClr val="bg1"/>
                </a:solidFill>
              </a:rPr>
              <a:t>Policy </a:t>
            </a:r>
            <a:r>
              <a:rPr lang="en-US" sz="2000" dirty="0" smtClean="0">
                <a:solidFill>
                  <a:schemeClr val="bg1"/>
                </a:solidFill>
              </a:rPr>
              <a:t>Management </a:t>
            </a:r>
            <a:r>
              <a:rPr lang="en-US" sz="2000" dirty="0" smtClean="0">
                <a:solidFill>
                  <a:schemeClr val="bg1"/>
                </a:solidFill>
              </a:rPr>
              <a:t>System</a:t>
            </a:r>
          </a:p>
          <a:p>
            <a:pPr algn="ctr"/>
            <a:r>
              <a:rPr lang="en-US" sz="2000" dirty="0" smtClean="0">
                <a:solidFill>
                  <a:schemeClr val="bg1"/>
                </a:solidFill>
              </a:rPr>
              <a:t>(Policy Tracker)</a:t>
            </a:r>
            <a:endParaRPr lang="en-US" sz="2000" dirty="0">
              <a:solidFill>
                <a:schemeClr val="bg1"/>
              </a:solidFill>
            </a:endParaRPr>
          </a:p>
        </p:txBody>
      </p:sp>
      <p:sp>
        <p:nvSpPr>
          <p:cNvPr id="6" name="Rectangle 5"/>
          <p:cNvSpPr/>
          <p:nvPr/>
        </p:nvSpPr>
        <p:spPr>
          <a:xfrm>
            <a:off x="1066800" y="3461823"/>
            <a:ext cx="2895600"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5486400" y="3456363"/>
            <a:ext cx="2895600"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1524000" y="3658927"/>
            <a:ext cx="2438400" cy="400110"/>
          </a:xfrm>
          <a:prstGeom prst="rect">
            <a:avLst/>
          </a:prstGeom>
          <a:noFill/>
        </p:spPr>
        <p:txBody>
          <a:bodyPr wrap="square" rtlCol="0">
            <a:spAutoFit/>
          </a:bodyPr>
          <a:lstStyle/>
          <a:p>
            <a:pPr algn="ctr"/>
            <a:r>
              <a:rPr lang="en-US" sz="2000" b="1" dirty="0" smtClean="0">
                <a:solidFill>
                  <a:schemeClr val="bg1"/>
                </a:solidFill>
              </a:rPr>
              <a:t>Admin</a:t>
            </a:r>
            <a:endParaRPr lang="en-US" sz="2000" b="1" dirty="0">
              <a:solidFill>
                <a:schemeClr val="bg1"/>
              </a:solidFill>
            </a:endParaRPr>
          </a:p>
        </p:txBody>
      </p:sp>
      <p:sp>
        <p:nvSpPr>
          <p:cNvPr id="9" name="TextBox 8"/>
          <p:cNvSpPr txBox="1"/>
          <p:nvPr/>
        </p:nvSpPr>
        <p:spPr>
          <a:xfrm>
            <a:off x="5715000" y="3657600"/>
            <a:ext cx="2438400" cy="400110"/>
          </a:xfrm>
          <a:prstGeom prst="rect">
            <a:avLst/>
          </a:prstGeom>
          <a:noFill/>
        </p:spPr>
        <p:txBody>
          <a:bodyPr wrap="square" rtlCol="0">
            <a:spAutoFit/>
          </a:bodyPr>
          <a:lstStyle/>
          <a:p>
            <a:pPr algn="ctr"/>
            <a:r>
              <a:rPr lang="en-US" sz="2000" b="1" dirty="0" smtClean="0">
                <a:solidFill>
                  <a:schemeClr val="bg1"/>
                </a:solidFill>
              </a:rPr>
              <a:t>Client</a:t>
            </a:r>
            <a:endParaRPr lang="en-US" sz="2000" b="1" dirty="0">
              <a:solidFill>
                <a:schemeClr val="bg1"/>
              </a:solidFill>
            </a:endParaRPr>
          </a:p>
        </p:txBody>
      </p:sp>
      <p:cxnSp>
        <p:nvCxnSpPr>
          <p:cNvPr id="13" name="Straight Arrow Connector 12"/>
          <p:cNvCxnSpPr>
            <a:endCxn id="6" idx="0"/>
          </p:cNvCxnSpPr>
          <p:nvPr/>
        </p:nvCxnSpPr>
        <p:spPr>
          <a:xfrm flipH="1">
            <a:off x="2514600" y="2506287"/>
            <a:ext cx="1981200" cy="9555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 idx="0"/>
          </p:cNvCxnSpPr>
          <p:nvPr/>
        </p:nvCxnSpPr>
        <p:spPr>
          <a:xfrm>
            <a:off x="4495800" y="2514600"/>
            <a:ext cx="2438400" cy="941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66800" y="4641581"/>
            <a:ext cx="2971800" cy="1785104"/>
          </a:xfrm>
          <a:prstGeom prst="rect">
            <a:avLst/>
          </a:prstGeom>
          <a:noFill/>
        </p:spPr>
        <p:txBody>
          <a:bodyPr wrap="square" rtlCol="0">
            <a:spAutoFit/>
          </a:bodyPr>
          <a:lstStyle/>
          <a:p>
            <a:pPr>
              <a:spcBef>
                <a:spcPts val="600"/>
              </a:spcBef>
              <a:buFontTx/>
              <a:buChar char="-"/>
            </a:pPr>
            <a:r>
              <a:rPr lang="en-US" dirty="0"/>
              <a:t> </a:t>
            </a:r>
            <a:r>
              <a:rPr lang="en-US" dirty="0" smtClean="0"/>
              <a:t>Create Policy</a:t>
            </a:r>
            <a:endParaRPr lang="en-US" dirty="0"/>
          </a:p>
          <a:p>
            <a:pPr>
              <a:spcBef>
                <a:spcPts val="600"/>
              </a:spcBef>
              <a:buFontTx/>
              <a:buChar char="-"/>
            </a:pPr>
            <a:r>
              <a:rPr lang="en-US" dirty="0"/>
              <a:t> update </a:t>
            </a:r>
            <a:r>
              <a:rPr lang="en-US" dirty="0" smtClean="0"/>
              <a:t>policy</a:t>
            </a:r>
            <a:endParaRPr lang="en-US" dirty="0"/>
          </a:p>
          <a:p>
            <a:pPr>
              <a:spcBef>
                <a:spcPts val="600"/>
              </a:spcBef>
              <a:buFontTx/>
              <a:buChar char="-"/>
            </a:pPr>
            <a:r>
              <a:rPr lang="en-US" dirty="0"/>
              <a:t> Check the </a:t>
            </a:r>
            <a:r>
              <a:rPr lang="en-US" dirty="0" smtClean="0"/>
              <a:t>Policy</a:t>
            </a:r>
            <a:endParaRPr lang="en-US" dirty="0"/>
          </a:p>
          <a:p>
            <a:pPr>
              <a:spcBef>
                <a:spcPts val="600"/>
              </a:spcBef>
              <a:buFontTx/>
              <a:buChar char="-"/>
            </a:pPr>
            <a:r>
              <a:rPr lang="en-US" dirty="0"/>
              <a:t> </a:t>
            </a:r>
            <a:r>
              <a:rPr lang="en-US" dirty="0" smtClean="0"/>
              <a:t>Take </a:t>
            </a:r>
            <a:r>
              <a:rPr lang="en-US" dirty="0" smtClean="0"/>
              <a:t>action</a:t>
            </a:r>
          </a:p>
          <a:p>
            <a:pPr>
              <a:spcBef>
                <a:spcPts val="600"/>
              </a:spcBef>
              <a:buFontTx/>
              <a:buChar char="-"/>
            </a:pPr>
            <a:r>
              <a:rPr lang="en-US" dirty="0" smtClean="0"/>
              <a:t> </a:t>
            </a:r>
            <a:r>
              <a:rPr lang="en-US" dirty="0" smtClean="0"/>
              <a:t>Add Policy</a:t>
            </a:r>
            <a:endParaRPr lang="en-US" dirty="0" smtClean="0"/>
          </a:p>
        </p:txBody>
      </p:sp>
      <p:sp>
        <p:nvSpPr>
          <p:cNvPr id="19" name="TextBox 18"/>
          <p:cNvSpPr txBox="1"/>
          <p:nvPr/>
        </p:nvSpPr>
        <p:spPr>
          <a:xfrm>
            <a:off x="5410200" y="4648200"/>
            <a:ext cx="3048000" cy="1431161"/>
          </a:xfrm>
          <a:prstGeom prst="rect">
            <a:avLst/>
          </a:prstGeom>
          <a:noFill/>
        </p:spPr>
        <p:txBody>
          <a:bodyPr wrap="square" rtlCol="0">
            <a:spAutoFit/>
          </a:bodyPr>
          <a:lstStyle/>
          <a:p>
            <a:pPr>
              <a:spcBef>
                <a:spcPts val="600"/>
              </a:spcBef>
              <a:buFontTx/>
              <a:buChar char="-"/>
            </a:pPr>
            <a:r>
              <a:rPr lang="en-US" dirty="0"/>
              <a:t> Create account</a:t>
            </a:r>
          </a:p>
          <a:p>
            <a:pPr>
              <a:spcBef>
                <a:spcPts val="600"/>
              </a:spcBef>
              <a:buFontTx/>
              <a:buChar char="-"/>
            </a:pPr>
            <a:r>
              <a:rPr lang="en-US" dirty="0"/>
              <a:t> </a:t>
            </a:r>
            <a:r>
              <a:rPr lang="en-US" dirty="0" smtClean="0"/>
              <a:t>View Poli</a:t>
            </a:r>
            <a:r>
              <a:rPr lang="en-US" dirty="0" smtClean="0"/>
              <a:t>cy</a:t>
            </a:r>
            <a:endParaRPr lang="en-US" dirty="0"/>
          </a:p>
          <a:p>
            <a:pPr>
              <a:spcBef>
                <a:spcPts val="600"/>
              </a:spcBef>
              <a:buFontTx/>
              <a:buChar char="-"/>
            </a:pPr>
            <a:r>
              <a:rPr lang="en-US" dirty="0"/>
              <a:t> </a:t>
            </a:r>
            <a:r>
              <a:rPr lang="en-US" dirty="0" smtClean="0"/>
              <a:t>Buy Policy</a:t>
            </a:r>
          </a:p>
          <a:p>
            <a:pPr>
              <a:spcBef>
                <a:spcPts val="600"/>
              </a:spcBef>
              <a:buFontTx/>
              <a:buChar char="-"/>
            </a:pPr>
            <a:r>
              <a:rPr lang="en-US" dirty="0" smtClean="0"/>
              <a:t> Payment of Policy</a:t>
            </a:r>
            <a:endParaRPr lang="en-US" dirty="0"/>
          </a:p>
        </p:txBody>
      </p:sp>
    </p:spTree>
  </p:cSld>
  <p:clrMapOvr>
    <a:masterClrMapping/>
  </p:clrMapOvr>
  <p:transition>
    <p:circl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33400"/>
            <a:ext cx="8382000" cy="6063198"/>
          </a:xfrm>
          <a:prstGeom prst="rect">
            <a:avLst/>
          </a:prstGeom>
          <a:noFill/>
        </p:spPr>
        <p:txBody>
          <a:bodyPr wrap="square" rtlCol="0">
            <a:spAutoFit/>
          </a:bodyPr>
          <a:lstStyle/>
          <a:p>
            <a:pPr marL="285750" lvl="0" indent="-285750" algn="ctr" hangingPunct="0"/>
            <a:r>
              <a:rPr lang="en-US" sz="2800" b="1" u="sng" dirty="0" smtClean="0">
                <a:solidFill>
                  <a:schemeClr val="accent2">
                    <a:lumMod val="50000"/>
                  </a:schemeClr>
                </a:solidFill>
              </a:rPr>
              <a:t>Advantage of Application</a:t>
            </a:r>
          </a:p>
          <a:p>
            <a:pPr marL="285750" lvl="0" indent="-285750" hangingPunct="0"/>
            <a:endParaRPr lang="en-US" dirty="0" smtClean="0"/>
          </a:p>
          <a:p>
            <a:pPr marL="285750" lvl="0" indent="-285750" hangingPunct="0">
              <a:buFont typeface="Arial" panose="020B0604020202020204" pitchFamily="34" charset="0"/>
              <a:buChar char="•"/>
            </a:pPr>
            <a:endParaRPr lang="en-US" dirty="0" smtClean="0"/>
          </a:p>
          <a:p>
            <a:pPr marL="285750" lvl="0" indent="-285750" hangingPunct="0">
              <a:buFont typeface="Arial" panose="020B0604020202020204" pitchFamily="34" charset="0"/>
              <a:buChar char="•"/>
            </a:pPr>
            <a:r>
              <a:rPr lang="en-US" dirty="0" smtClean="0"/>
              <a:t>Less </a:t>
            </a:r>
            <a:r>
              <a:rPr lang="en-US" dirty="0"/>
              <a:t>human error </a:t>
            </a:r>
            <a:endParaRPr lang="en-IN" dirty="0"/>
          </a:p>
          <a:p>
            <a:r>
              <a:rPr lang="en-US" dirty="0"/>
              <a:t> </a:t>
            </a:r>
            <a:endParaRPr lang="en-IN" dirty="0"/>
          </a:p>
          <a:p>
            <a:pPr marL="285750" lvl="0" indent="-285750" hangingPunct="0">
              <a:buFont typeface="Arial" panose="020B0604020202020204" pitchFamily="34" charset="0"/>
              <a:buChar char="•"/>
            </a:pPr>
            <a:r>
              <a:rPr lang="en-US" dirty="0"/>
              <a:t>Strength and strain of manual </a:t>
            </a:r>
            <a:r>
              <a:rPr lang="en-US" dirty="0" err="1"/>
              <a:t>labour</a:t>
            </a:r>
            <a:r>
              <a:rPr lang="en-US" dirty="0"/>
              <a:t> can be reduced </a:t>
            </a:r>
            <a:endParaRPr lang="en-IN" dirty="0"/>
          </a:p>
          <a:p>
            <a:r>
              <a:rPr lang="en-US" dirty="0"/>
              <a:t> </a:t>
            </a:r>
            <a:endParaRPr lang="en-IN" dirty="0"/>
          </a:p>
          <a:p>
            <a:pPr marL="285750" lvl="0" indent="-285750" hangingPunct="0">
              <a:buFont typeface="Arial" panose="020B0604020202020204" pitchFamily="34" charset="0"/>
              <a:buChar char="•"/>
            </a:pPr>
            <a:r>
              <a:rPr lang="en-US" dirty="0"/>
              <a:t>High security </a:t>
            </a:r>
            <a:endParaRPr lang="en-IN" dirty="0"/>
          </a:p>
          <a:p>
            <a:r>
              <a:rPr lang="en-US" dirty="0"/>
              <a:t> </a:t>
            </a:r>
            <a:endParaRPr lang="en-IN" dirty="0"/>
          </a:p>
          <a:p>
            <a:pPr marL="285750" lvl="0" indent="-285750" hangingPunct="0">
              <a:buFont typeface="Arial" panose="020B0604020202020204" pitchFamily="34" charset="0"/>
              <a:buChar char="•"/>
            </a:pPr>
            <a:r>
              <a:rPr lang="en-US" dirty="0"/>
              <a:t>Data redundancy can be avoided to some extent </a:t>
            </a:r>
            <a:endParaRPr lang="en-IN" dirty="0"/>
          </a:p>
          <a:p>
            <a:r>
              <a:rPr lang="en-US" dirty="0"/>
              <a:t>  </a:t>
            </a:r>
            <a:endParaRPr lang="en-IN" dirty="0"/>
          </a:p>
          <a:p>
            <a:pPr marL="285750" lvl="0" indent="-285750" hangingPunct="0">
              <a:buFont typeface="Arial" panose="020B0604020202020204" pitchFamily="34" charset="0"/>
              <a:buChar char="•"/>
            </a:pPr>
            <a:r>
              <a:rPr lang="en-US" dirty="0"/>
              <a:t>Data consistency </a:t>
            </a:r>
            <a:endParaRPr lang="en-IN" dirty="0"/>
          </a:p>
          <a:p>
            <a:r>
              <a:rPr lang="en-US" dirty="0"/>
              <a:t> </a:t>
            </a:r>
            <a:endParaRPr lang="en-IN" dirty="0"/>
          </a:p>
          <a:p>
            <a:pPr marL="285750" lvl="0" indent="-285750" hangingPunct="0">
              <a:buFont typeface="Arial" panose="020B0604020202020204" pitchFamily="34" charset="0"/>
              <a:buChar char="•"/>
            </a:pPr>
            <a:r>
              <a:rPr lang="en-US" dirty="0"/>
              <a:t>Easy to handle </a:t>
            </a:r>
            <a:endParaRPr lang="en-IN" dirty="0"/>
          </a:p>
          <a:p>
            <a:r>
              <a:rPr lang="en-US" dirty="0"/>
              <a:t> </a:t>
            </a:r>
            <a:endParaRPr lang="en-IN" dirty="0"/>
          </a:p>
          <a:p>
            <a:pPr marL="285750" lvl="0" indent="-285750" hangingPunct="0">
              <a:buFont typeface="Arial" panose="020B0604020202020204" pitchFamily="34" charset="0"/>
              <a:buChar char="•"/>
            </a:pPr>
            <a:r>
              <a:rPr lang="en-US" dirty="0"/>
              <a:t>Easy data updating </a:t>
            </a:r>
            <a:endParaRPr lang="en-IN" dirty="0"/>
          </a:p>
          <a:p>
            <a:r>
              <a:rPr lang="en-US" dirty="0"/>
              <a:t> </a:t>
            </a:r>
            <a:endParaRPr lang="en-IN" dirty="0"/>
          </a:p>
          <a:p>
            <a:pPr marL="285750" lvl="0" indent="-285750" hangingPunct="0">
              <a:buFont typeface="Arial" panose="020B0604020202020204" pitchFamily="34" charset="0"/>
              <a:buChar char="•"/>
            </a:pPr>
            <a:r>
              <a:rPr lang="en-US" dirty="0"/>
              <a:t>Easy record keeping </a:t>
            </a:r>
            <a:endParaRPr lang="en-IN" dirty="0"/>
          </a:p>
          <a:p>
            <a:r>
              <a:rPr lang="en-US" dirty="0"/>
              <a:t> </a:t>
            </a:r>
            <a:endParaRPr lang="en-IN" dirty="0"/>
          </a:p>
          <a:p>
            <a:pPr marL="285750" lvl="0" indent="-285750" hangingPunct="0">
              <a:buFont typeface="Arial" panose="020B0604020202020204" pitchFamily="34" charset="0"/>
              <a:buChar char="•"/>
            </a:pPr>
            <a:r>
              <a:rPr lang="en-US" dirty="0"/>
              <a:t>Backup data can be easily generated </a:t>
            </a:r>
            <a:endParaRPr lang="en-IN" dirty="0"/>
          </a:p>
          <a:p>
            <a:endParaRPr lang="en-IN" dirty="0"/>
          </a:p>
        </p:txBody>
      </p:sp>
    </p:spTree>
    <p:extLst>
      <p:ext uri="{BB962C8B-B14F-4D97-AF65-F5344CB8AC3E}">
        <p14:creationId xmlns:p14="http://schemas.microsoft.com/office/powerpoint/2010/main" xmlns="" val="1848809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533400"/>
            <a:ext cx="8686800" cy="5940088"/>
          </a:xfrm>
          <a:prstGeom prst="rect">
            <a:avLst/>
          </a:prstGeom>
          <a:noFill/>
        </p:spPr>
        <p:txBody>
          <a:bodyPr wrap="square" rtlCol="0">
            <a:spAutoFit/>
          </a:bodyPr>
          <a:lstStyle/>
          <a:p>
            <a:r>
              <a:rPr lang="en-US" sz="2800" b="1" u="sng" dirty="0" smtClean="0">
                <a:solidFill>
                  <a:schemeClr val="accent2">
                    <a:lumMod val="75000"/>
                  </a:schemeClr>
                </a:solidFill>
              </a:rPr>
              <a:t>COMPANY NAME-</a:t>
            </a:r>
            <a:r>
              <a:rPr lang="en-US" sz="2800" dirty="0" smtClean="0">
                <a:solidFill>
                  <a:schemeClr val="accent2">
                    <a:lumMod val="75000"/>
                  </a:schemeClr>
                </a:solidFill>
              </a:rPr>
              <a:t> </a:t>
            </a:r>
          </a:p>
          <a:p>
            <a:r>
              <a:rPr lang="en-US" sz="2800" dirty="0" smtClean="0">
                <a:solidFill>
                  <a:schemeClr val="accent4">
                    <a:lumMod val="75000"/>
                  </a:schemeClr>
                </a:solidFill>
              </a:rPr>
              <a:t>COGNIZANT TECHNOLOGY  SOLUTION</a:t>
            </a:r>
          </a:p>
          <a:p>
            <a:endParaRPr lang="en-US" sz="2800" b="1" u="sng" dirty="0" smtClean="0">
              <a:solidFill>
                <a:schemeClr val="accent2">
                  <a:lumMod val="75000"/>
                </a:schemeClr>
              </a:solidFill>
            </a:endParaRPr>
          </a:p>
          <a:p>
            <a:r>
              <a:rPr lang="en-US" sz="2800" b="1" u="sng" dirty="0" smtClean="0">
                <a:solidFill>
                  <a:schemeClr val="accent2">
                    <a:lumMod val="75000"/>
                  </a:schemeClr>
                </a:solidFill>
              </a:rPr>
              <a:t>PROJECT TITLE</a:t>
            </a:r>
            <a:r>
              <a:rPr lang="en-US" sz="2800" b="1" dirty="0" smtClean="0">
                <a:solidFill>
                  <a:schemeClr val="accent2">
                    <a:lumMod val="75000"/>
                  </a:schemeClr>
                </a:solidFill>
              </a:rPr>
              <a:t>  -</a:t>
            </a:r>
            <a:r>
              <a:rPr lang="en-US" sz="2800" dirty="0" smtClean="0">
                <a:solidFill>
                  <a:schemeClr val="accent2">
                    <a:lumMod val="75000"/>
                  </a:schemeClr>
                </a:solidFill>
              </a:rPr>
              <a:t> </a:t>
            </a:r>
          </a:p>
          <a:p>
            <a:r>
              <a:rPr lang="en-US" sz="2800" dirty="0" smtClean="0">
                <a:solidFill>
                  <a:schemeClr val="accent4">
                    <a:lumMod val="75000"/>
                  </a:schemeClr>
                </a:solidFill>
              </a:rPr>
              <a:t>POLICY TRACKER- (POLICY SYSTEM)</a:t>
            </a:r>
            <a:endParaRPr lang="en-US" sz="2800" dirty="0">
              <a:solidFill>
                <a:schemeClr val="accent4">
                  <a:lumMod val="75000"/>
                </a:schemeClr>
              </a:solidFill>
            </a:endParaRPr>
          </a:p>
          <a:p>
            <a:endParaRPr lang="en-US" sz="2800" dirty="0"/>
          </a:p>
          <a:p>
            <a:r>
              <a:rPr lang="en-US" sz="2800" b="1" u="sng" dirty="0" smtClean="0">
                <a:solidFill>
                  <a:schemeClr val="accent2">
                    <a:lumMod val="75000"/>
                  </a:schemeClr>
                </a:solidFill>
              </a:rPr>
              <a:t>MADE BY</a:t>
            </a:r>
            <a:r>
              <a:rPr lang="en-US" sz="2800" b="1" dirty="0" smtClean="0">
                <a:solidFill>
                  <a:schemeClr val="accent2">
                    <a:lumMod val="75000"/>
                  </a:schemeClr>
                </a:solidFill>
              </a:rPr>
              <a:t>                </a:t>
            </a:r>
            <a:r>
              <a:rPr lang="en-US" sz="2800" b="1" dirty="0" smtClean="0">
                <a:solidFill>
                  <a:schemeClr val="accent2">
                    <a:lumMod val="50000"/>
                  </a:schemeClr>
                </a:solidFill>
              </a:rPr>
              <a:t>-</a:t>
            </a:r>
            <a:r>
              <a:rPr lang="en-US" sz="2800" dirty="0" smtClean="0">
                <a:solidFill>
                  <a:schemeClr val="accent2">
                    <a:lumMod val="50000"/>
                  </a:schemeClr>
                </a:solidFill>
              </a:rPr>
              <a:t>      </a:t>
            </a:r>
            <a:r>
              <a:rPr lang="en-US" sz="2800" dirty="0" smtClean="0">
                <a:solidFill>
                  <a:schemeClr val="accent4">
                    <a:lumMod val="75000"/>
                  </a:schemeClr>
                </a:solidFill>
              </a:rPr>
              <a:t>PRINCE (17MCA10005)</a:t>
            </a:r>
            <a:endParaRPr lang="en-US" sz="2800" dirty="0">
              <a:solidFill>
                <a:schemeClr val="accent4">
                  <a:lumMod val="75000"/>
                </a:schemeClr>
              </a:solidFill>
            </a:endParaRPr>
          </a:p>
          <a:p>
            <a:endParaRPr lang="en-US" sz="2800" dirty="0">
              <a:solidFill>
                <a:schemeClr val="accent4">
                  <a:lumMod val="75000"/>
                </a:schemeClr>
              </a:solidFill>
            </a:endParaRPr>
          </a:p>
          <a:p>
            <a:r>
              <a:rPr lang="en-US" sz="2800" b="1" u="sng" dirty="0" smtClean="0">
                <a:solidFill>
                  <a:schemeClr val="accent2">
                    <a:lumMod val="75000"/>
                  </a:schemeClr>
                </a:solidFill>
                <a:latin typeface="+mj-lt"/>
              </a:rPr>
              <a:t>Under </a:t>
            </a:r>
            <a:r>
              <a:rPr lang="en-US" sz="2800" b="1" u="sng" dirty="0">
                <a:solidFill>
                  <a:schemeClr val="accent2">
                    <a:lumMod val="75000"/>
                  </a:schemeClr>
                </a:solidFill>
                <a:latin typeface="+mj-lt"/>
              </a:rPr>
              <a:t>Supervision</a:t>
            </a:r>
          </a:p>
          <a:p>
            <a:r>
              <a:rPr lang="en-US" sz="2000" b="1" u="sng" dirty="0" smtClean="0">
                <a:solidFill>
                  <a:schemeClr val="bg2">
                    <a:lumMod val="25000"/>
                  </a:schemeClr>
                </a:solidFill>
              </a:rPr>
              <a:t>INTERNAL GUIDE</a:t>
            </a:r>
            <a:r>
              <a:rPr lang="en-US" sz="2000" b="1" dirty="0" smtClean="0">
                <a:solidFill>
                  <a:schemeClr val="bg2">
                    <a:lumMod val="25000"/>
                  </a:schemeClr>
                </a:solidFill>
              </a:rPr>
              <a:t>                                                      </a:t>
            </a:r>
            <a:r>
              <a:rPr lang="en-US" sz="2000" b="1" u="sng" dirty="0" smtClean="0">
                <a:solidFill>
                  <a:schemeClr val="bg2">
                    <a:lumMod val="25000"/>
                  </a:schemeClr>
                </a:solidFill>
              </a:rPr>
              <a:t>EXTERNAL GUIDE</a:t>
            </a:r>
          </a:p>
          <a:p>
            <a:r>
              <a:rPr lang="en-US" sz="2000" dirty="0" smtClean="0">
                <a:solidFill>
                  <a:schemeClr val="accent4">
                    <a:lumMod val="75000"/>
                  </a:schemeClr>
                </a:solidFill>
              </a:rPr>
              <a:t>Dr. P.S PATHEJA                                                              Mrs. </a:t>
            </a:r>
            <a:r>
              <a:rPr lang="en-US" sz="2000" dirty="0" err="1" smtClean="0">
                <a:solidFill>
                  <a:schemeClr val="accent4">
                    <a:lumMod val="75000"/>
                  </a:schemeClr>
                </a:solidFill>
              </a:rPr>
              <a:t>Shilpa</a:t>
            </a:r>
            <a:r>
              <a:rPr lang="en-US" sz="2000" dirty="0" smtClean="0">
                <a:solidFill>
                  <a:schemeClr val="accent4">
                    <a:lumMod val="75000"/>
                  </a:schemeClr>
                </a:solidFill>
              </a:rPr>
              <a:t> </a:t>
            </a:r>
            <a:r>
              <a:rPr lang="en-US" sz="2000" dirty="0" err="1" smtClean="0">
                <a:solidFill>
                  <a:schemeClr val="accent4">
                    <a:lumMod val="75000"/>
                  </a:schemeClr>
                </a:solidFill>
              </a:rPr>
              <a:t>Mahajani</a:t>
            </a:r>
            <a:endParaRPr lang="en-US" sz="2000" dirty="0" smtClean="0">
              <a:solidFill>
                <a:schemeClr val="accent4">
                  <a:lumMod val="75000"/>
                </a:schemeClr>
              </a:solidFill>
            </a:endParaRPr>
          </a:p>
          <a:p>
            <a:r>
              <a:rPr lang="en-US" sz="2000" dirty="0" smtClean="0">
                <a:solidFill>
                  <a:schemeClr val="accent4">
                    <a:lumMod val="75000"/>
                  </a:schemeClr>
                </a:solidFill>
              </a:rPr>
              <a:t>Associate Professor                                                                Project Manager</a:t>
            </a:r>
          </a:p>
          <a:p>
            <a:r>
              <a:rPr lang="en-US" sz="2000" dirty="0" smtClean="0">
                <a:solidFill>
                  <a:schemeClr val="accent4">
                    <a:lumMod val="75000"/>
                  </a:schemeClr>
                </a:solidFill>
              </a:rPr>
              <a:t>(VIT Bhopal University)                                                   (Cognizant Technology</a:t>
            </a:r>
          </a:p>
          <a:p>
            <a:r>
              <a:rPr lang="en-US" sz="2000" dirty="0" smtClean="0">
                <a:solidFill>
                  <a:schemeClr val="accent4">
                    <a:lumMod val="75000"/>
                  </a:schemeClr>
                </a:solidFill>
              </a:rPr>
              <a:t>                                                                                                           Solution)</a:t>
            </a:r>
            <a:endParaRPr lang="en-US" sz="2000" dirty="0">
              <a:solidFill>
                <a:schemeClr val="accent4">
                  <a:lumMod val="75000"/>
                </a:schemeClr>
              </a:solidFill>
            </a:endParaRPr>
          </a:p>
          <a:p>
            <a:endParaRPr lang="en-US" sz="2800" dirty="0"/>
          </a:p>
        </p:txBody>
      </p:sp>
    </p:spTree>
  </p:cSld>
  <p:clrMapOvr>
    <a:masterClrMapping/>
  </p:clrMapOvr>
  <p:transition>
    <p:circl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626154" y="1068805"/>
          <a:ext cx="3891692" cy="4720391"/>
        </p:xfrm>
        <a:graphic>
          <a:graphicData uri="http://schemas.openxmlformats.org/drawingml/2006/table">
            <a:tbl>
              <a:tblPr/>
              <a:tblGrid>
                <a:gridCol w="799082"/>
                <a:gridCol w="819157"/>
                <a:gridCol w="879381"/>
                <a:gridCol w="750011"/>
                <a:gridCol w="644061"/>
              </a:tblGrid>
              <a:tr h="267662">
                <a:tc>
                  <a:txBody>
                    <a:bodyPr/>
                    <a:lstStyle/>
                    <a:p>
                      <a:pPr marL="0" marR="122555" algn="just">
                        <a:lnSpc>
                          <a:spcPts val="1135"/>
                        </a:lnSpc>
                        <a:spcBef>
                          <a:spcPts val="0"/>
                        </a:spcBef>
                        <a:spcAft>
                          <a:spcPts val="0"/>
                        </a:spcAft>
                      </a:pPr>
                      <a:r>
                        <a:rPr lang="en-US" sz="1100" b="1">
                          <a:solidFill>
                            <a:srgbClr val="000000"/>
                          </a:solidFill>
                          <a:latin typeface="Times New Roman"/>
                          <a:ea typeface="Arial"/>
                          <a:cs typeface="Times New Roman"/>
                        </a:rPr>
                        <a:t>Field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66040" marR="133350" algn="just">
                        <a:lnSpc>
                          <a:spcPts val="1135"/>
                        </a:lnSpc>
                        <a:spcBef>
                          <a:spcPts val="0"/>
                        </a:spcBef>
                        <a:spcAft>
                          <a:spcPts val="0"/>
                        </a:spcAft>
                      </a:pPr>
                      <a:r>
                        <a:rPr lang="en-US" sz="1100" b="1">
                          <a:solidFill>
                            <a:srgbClr val="000000"/>
                          </a:solidFill>
                          <a:latin typeface="Times New Roman"/>
                          <a:ea typeface="Arial"/>
                          <a:cs typeface="Times New Roman"/>
                        </a:rPr>
                        <a:t>Field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52070" marR="121285" algn="just">
                        <a:lnSpc>
                          <a:spcPts val="1135"/>
                        </a:lnSpc>
                        <a:spcBef>
                          <a:spcPts val="0"/>
                        </a:spcBef>
                        <a:spcAft>
                          <a:spcPts val="0"/>
                        </a:spcAft>
                      </a:pPr>
                      <a:r>
                        <a:rPr lang="en-US" sz="1100" b="1">
                          <a:solidFill>
                            <a:srgbClr val="000000"/>
                          </a:solidFill>
                          <a:latin typeface="Times New Roman"/>
                          <a:ea typeface="Arial"/>
                          <a:cs typeface="Times New Roman"/>
                        </a:rPr>
                        <a:t>Data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56515" marR="123190" algn="just">
                        <a:lnSpc>
                          <a:spcPts val="1135"/>
                        </a:lnSpc>
                        <a:spcBef>
                          <a:spcPts val="0"/>
                        </a:spcBef>
                        <a:spcAft>
                          <a:spcPts val="0"/>
                        </a:spcAft>
                      </a:pPr>
                      <a:r>
                        <a:rPr lang="en-US" sz="1100" b="1">
                          <a:solidFill>
                            <a:srgbClr val="000000"/>
                          </a:solidFill>
                          <a:latin typeface="Times New Roman"/>
                          <a:ea typeface="Arial"/>
                          <a:cs typeface="Times New Roman"/>
                        </a:rPr>
                        <a:t>Mandatory</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124460" marR="0" indent="-56515" algn="just">
                        <a:lnSpc>
                          <a:spcPts val="1150"/>
                        </a:lnSpc>
                        <a:spcBef>
                          <a:spcPts val="0"/>
                        </a:spcBef>
                        <a:spcAft>
                          <a:spcPts val="0"/>
                        </a:spcAft>
                      </a:pPr>
                      <a:r>
                        <a:rPr lang="en-US" sz="1100" b="1">
                          <a:solidFill>
                            <a:srgbClr val="000000"/>
                          </a:solidFill>
                          <a:latin typeface="Times New Roman"/>
                          <a:ea typeface="Arial"/>
                          <a:cs typeface="Times New Roman"/>
                        </a:rPr>
                        <a:t>Possible Values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r>
              <a:tr h="160597">
                <a:tc>
                  <a:txBody>
                    <a:bodyPr/>
                    <a:lstStyle/>
                    <a:p>
                      <a:pPr marL="55245" marR="119380" algn="just">
                        <a:lnSpc>
                          <a:spcPts val="1145"/>
                        </a:lnSpc>
                        <a:spcBef>
                          <a:spcPts val="0"/>
                        </a:spcBef>
                        <a:spcAft>
                          <a:spcPts val="0"/>
                        </a:spcAft>
                      </a:pPr>
                      <a:r>
                        <a:rPr lang="en-US" sz="1100">
                          <a:solidFill>
                            <a:srgbClr val="000000"/>
                          </a:solidFill>
                          <a:latin typeface="Times New Roman"/>
                          <a:ea typeface="Arial"/>
                          <a:cs typeface="Times New Roman"/>
                        </a:rPr>
                        <a:t>First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1285" algn="just">
                        <a:lnSpc>
                          <a:spcPts val="1145"/>
                        </a:lnSpc>
                        <a:spcBef>
                          <a:spcPts val="0"/>
                        </a:spcBef>
                        <a:spcAft>
                          <a:spcPts val="0"/>
                        </a:spcAft>
                      </a:pPr>
                      <a:r>
                        <a:rPr lang="en-US" sz="1100">
                          <a:solidFill>
                            <a:srgbClr val="000000"/>
                          </a:solidFill>
                          <a:latin typeface="Times New Roman"/>
                          <a:ea typeface="Arial"/>
                          <a:cs typeface="Times New Roman"/>
                        </a:rPr>
                        <a:t>Alphabetic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0597">
                <a:tc>
                  <a:txBody>
                    <a:bodyPr/>
                    <a:lstStyle/>
                    <a:p>
                      <a:pPr marL="55245" marR="120650" algn="just">
                        <a:lnSpc>
                          <a:spcPts val="1145"/>
                        </a:lnSpc>
                        <a:spcBef>
                          <a:spcPts val="0"/>
                        </a:spcBef>
                        <a:spcAft>
                          <a:spcPts val="0"/>
                        </a:spcAft>
                      </a:pPr>
                      <a:r>
                        <a:rPr lang="en-US" sz="1100">
                          <a:solidFill>
                            <a:srgbClr val="000000"/>
                          </a:solidFill>
                          <a:latin typeface="Times New Roman"/>
                          <a:ea typeface="Arial"/>
                          <a:cs typeface="Times New Roman"/>
                        </a:rPr>
                        <a:t>Last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1285" algn="just">
                        <a:lnSpc>
                          <a:spcPts val="1145"/>
                        </a:lnSpc>
                        <a:spcBef>
                          <a:spcPts val="0"/>
                        </a:spcBef>
                        <a:spcAft>
                          <a:spcPts val="0"/>
                        </a:spcAft>
                      </a:pPr>
                      <a:r>
                        <a:rPr lang="en-US" sz="1100">
                          <a:solidFill>
                            <a:srgbClr val="000000"/>
                          </a:solidFill>
                          <a:latin typeface="Times New Roman"/>
                          <a:ea typeface="Arial"/>
                          <a:cs typeface="Times New Roman"/>
                        </a:rPr>
                        <a:t>Alphabetic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55245" marR="121920" algn="just">
                        <a:lnSpc>
                          <a:spcPts val="1145"/>
                        </a:lnSpc>
                        <a:spcBef>
                          <a:spcPts val="0"/>
                        </a:spcBef>
                        <a:spcAft>
                          <a:spcPts val="0"/>
                        </a:spcAft>
                      </a:pPr>
                      <a:r>
                        <a:rPr lang="en-US" sz="1100">
                          <a:solidFill>
                            <a:srgbClr val="000000"/>
                          </a:solidFill>
                          <a:latin typeface="Times New Roman"/>
                          <a:ea typeface="Arial"/>
                          <a:cs typeface="Times New Roman"/>
                        </a:rPr>
                        <a:t>DOB</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2715"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6515" marR="121285" algn="just">
                        <a:lnSpc>
                          <a:spcPts val="1240"/>
                        </a:lnSpc>
                        <a:spcBef>
                          <a:spcPts val="0"/>
                        </a:spcBef>
                        <a:spcAft>
                          <a:spcPts val="0"/>
                        </a:spcAft>
                      </a:pPr>
                      <a:r>
                        <a:rPr lang="en-US" sz="1100">
                          <a:solidFill>
                            <a:srgbClr val="000000"/>
                          </a:solidFill>
                          <a:latin typeface="Times New Roman"/>
                          <a:ea typeface="Arial"/>
                          <a:cs typeface="Times New Roman"/>
                        </a:rPr>
                        <a:t>DD/MM/YYYY</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493">
                <a:tc>
                  <a:txBody>
                    <a:bodyPr/>
                    <a:lstStyle/>
                    <a:p>
                      <a:pPr marL="53975" marR="123190" algn="just">
                        <a:lnSpc>
                          <a:spcPts val="1145"/>
                        </a:lnSpc>
                        <a:spcBef>
                          <a:spcPts val="0"/>
                        </a:spcBef>
                        <a:spcAft>
                          <a:spcPts val="0"/>
                        </a:spcAft>
                      </a:pPr>
                      <a:r>
                        <a:rPr lang="en-US" sz="1100">
                          <a:solidFill>
                            <a:srgbClr val="000000"/>
                          </a:solidFill>
                          <a:latin typeface="Times New Roman"/>
                          <a:ea typeface="Arial"/>
                          <a:cs typeface="Times New Roman"/>
                        </a:rPr>
                        <a:t>Gender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133350" algn="just">
                        <a:lnSpc>
                          <a:spcPts val="1145"/>
                        </a:lnSpc>
                        <a:spcBef>
                          <a:spcPts val="0"/>
                        </a:spcBef>
                        <a:spcAft>
                          <a:spcPts val="0"/>
                        </a:spcAft>
                      </a:pPr>
                      <a:r>
                        <a:rPr lang="en-US" sz="1100">
                          <a:solidFill>
                            <a:srgbClr val="000000"/>
                          </a:solidFill>
                          <a:latin typeface="Times New Roman"/>
                          <a:ea typeface="Arial"/>
                          <a:cs typeface="Times New Roman"/>
                        </a:rPr>
                        <a:t>Drop Down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NA</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6205" marR="174625" algn="just">
                        <a:lnSpc>
                          <a:spcPts val="1150"/>
                        </a:lnSpc>
                        <a:spcBef>
                          <a:spcPts val="15"/>
                        </a:spcBef>
                        <a:spcAft>
                          <a:spcPts val="0"/>
                        </a:spcAft>
                      </a:pPr>
                      <a:r>
                        <a:rPr lang="en-US" sz="1100">
                          <a:solidFill>
                            <a:srgbClr val="000000"/>
                          </a:solidFill>
                          <a:latin typeface="Times New Roman"/>
                          <a:ea typeface="Arial"/>
                          <a:cs typeface="Times New Roman"/>
                        </a:rPr>
                        <a:t>Male,</a:t>
                      </a:r>
                      <a:endParaRPr lang="en-US" sz="1000">
                        <a:latin typeface="Arial"/>
                        <a:ea typeface="Arial"/>
                        <a:cs typeface="Times New Roman"/>
                      </a:endParaRPr>
                    </a:p>
                    <a:p>
                      <a:pPr marL="116205" marR="174625" algn="just">
                        <a:lnSpc>
                          <a:spcPts val="1150"/>
                        </a:lnSpc>
                        <a:spcBef>
                          <a:spcPts val="15"/>
                        </a:spcBef>
                        <a:spcAft>
                          <a:spcPts val="0"/>
                        </a:spcAft>
                      </a:pPr>
                      <a:r>
                        <a:rPr lang="en-US" sz="1100">
                          <a:solidFill>
                            <a:srgbClr val="000000"/>
                          </a:solidFill>
                          <a:latin typeface="Times New Roman"/>
                          <a:ea typeface="Arial"/>
                          <a:cs typeface="Times New Roman"/>
                        </a:rPr>
                        <a:t>Female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721">
                <a:tc>
                  <a:txBody>
                    <a:bodyPr/>
                    <a:lstStyle/>
                    <a:p>
                      <a:pPr marL="199390" marR="0" algn="just">
                        <a:lnSpc>
                          <a:spcPts val="1125"/>
                        </a:lnSpc>
                        <a:spcBef>
                          <a:spcPts val="0"/>
                        </a:spcBef>
                        <a:spcAft>
                          <a:spcPts val="0"/>
                        </a:spcAft>
                      </a:pPr>
                      <a:r>
                        <a:rPr lang="en-US" sz="1100">
                          <a:solidFill>
                            <a:srgbClr val="000000"/>
                          </a:solidFill>
                          <a:latin typeface="Times New Roman"/>
                          <a:ea typeface="Arial"/>
                          <a:cs typeface="Times New Roman"/>
                        </a:rPr>
                        <a:t>Contact</a:t>
                      </a:r>
                      <a:endParaRPr lang="en-US" sz="1000">
                        <a:latin typeface="Arial"/>
                        <a:ea typeface="Arial"/>
                        <a:cs typeface="Times New Roman"/>
                      </a:endParaRPr>
                    </a:p>
                    <a:p>
                      <a:pPr marL="191770" marR="0" algn="just">
                        <a:lnSpc>
                          <a:spcPts val="1055"/>
                        </a:lnSpc>
                        <a:spcBef>
                          <a:spcPts val="0"/>
                        </a:spcBef>
                        <a:spcAft>
                          <a:spcPts val="0"/>
                        </a:spcAft>
                      </a:pPr>
                      <a:r>
                        <a:rPr lang="en-US" sz="1100">
                          <a:solidFill>
                            <a:srgbClr val="000000"/>
                          </a:solidFill>
                          <a:latin typeface="Times New Roman"/>
                          <a:ea typeface="Arial"/>
                          <a:cs typeface="Times New Roman"/>
                        </a:rPr>
                        <a:t>Number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2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245" marR="121285" algn="just">
                        <a:lnSpc>
                          <a:spcPts val="1125"/>
                        </a:lnSpc>
                        <a:spcBef>
                          <a:spcPts val="0"/>
                        </a:spcBef>
                        <a:spcAft>
                          <a:spcPts val="0"/>
                        </a:spcAft>
                      </a:pPr>
                      <a:r>
                        <a:rPr lang="en-US" sz="1100">
                          <a:solidFill>
                            <a:srgbClr val="000000"/>
                          </a:solidFill>
                          <a:latin typeface="Times New Roman"/>
                          <a:ea typeface="Arial"/>
                          <a:cs typeface="Times New Roman"/>
                        </a:rPr>
                        <a:t>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2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3340" marR="123190" algn="just">
                        <a:lnSpc>
                          <a:spcPts val="1145"/>
                        </a:lnSpc>
                        <a:spcBef>
                          <a:spcPts val="0"/>
                        </a:spcBef>
                        <a:spcAft>
                          <a:spcPts val="0"/>
                        </a:spcAft>
                      </a:pPr>
                      <a:r>
                        <a:rPr lang="en-US" sz="1100">
                          <a:solidFill>
                            <a:srgbClr val="000000"/>
                          </a:solidFill>
                          <a:latin typeface="Times New Roman"/>
                          <a:ea typeface="Arial"/>
                          <a:cs typeface="Times New Roman"/>
                        </a:rPr>
                        <a:t>Address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Text(60)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920" algn="just">
                        <a:lnSpc>
                          <a:spcPts val="1145"/>
                        </a:lnSpc>
                        <a:spcBef>
                          <a:spcPts val="0"/>
                        </a:spcBef>
                        <a:spcAft>
                          <a:spcPts val="0"/>
                        </a:spcAft>
                      </a:pPr>
                      <a:r>
                        <a:rPr lang="en-US" sz="1100">
                          <a:solidFill>
                            <a:srgbClr val="000000"/>
                          </a:solidFill>
                          <a:latin typeface="Times New Roman"/>
                          <a:ea typeface="Arial"/>
                          <a:cs typeface="Times New Roman"/>
                        </a:rPr>
                        <a:t>Email Id</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Text(15)</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3190" algn="just">
                        <a:lnSpc>
                          <a:spcPts val="1145"/>
                        </a:lnSpc>
                        <a:spcBef>
                          <a:spcPts val="0"/>
                        </a:spcBef>
                        <a:spcAft>
                          <a:spcPts val="0"/>
                        </a:spcAft>
                      </a:pPr>
                      <a:r>
                        <a:rPr lang="en-US" sz="1100">
                          <a:solidFill>
                            <a:srgbClr val="000000"/>
                          </a:solidFill>
                          <a:latin typeface="Times New Roman"/>
                          <a:ea typeface="Arial"/>
                          <a:cs typeface="Times New Roman"/>
                        </a:rPr>
                        <a:t>Qualification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493">
                <a:tc>
                  <a:txBody>
                    <a:bodyPr/>
                    <a:lstStyle/>
                    <a:p>
                      <a:pPr marL="240030" marR="183515" indent="-111760" algn="just">
                        <a:lnSpc>
                          <a:spcPts val="1150"/>
                        </a:lnSpc>
                        <a:spcBef>
                          <a:spcPts val="15"/>
                        </a:spcBef>
                        <a:spcAft>
                          <a:spcPts val="0"/>
                        </a:spcAft>
                      </a:pPr>
                      <a:r>
                        <a:rPr lang="en-US" sz="1100">
                          <a:solidFill>
                            <a:srgbClr val="000000"/>
                          </a:solidFill>
                          <a:latin typeface="Times New Roman"/>
                          <a:ea typeface="Arial"/>
                          <a:cs typeface="Times New Roman"/>
                        </a:rPr>
                        <a:t>Salary per Month</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Numeric(10)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245" marR="121285" algn="just">
                        <a:lnSpc>
                          <a:spcPts val="1145"/>
                        </a:lnSpc>
                        <a:spcBef>
                          <a:spcPts val="0"/>
                        </a:spcBef>
                        <a:spcAft>
                          <a:spcPts val="0"/>
                        </a:spcAft>
                      </a:pPr>
                      <a:r>
                        <a:rPr lang="en-US" sz="1100">
                          <a:solidFill>
                            <a:srgbClr val="000000"/>
                          </a:solidFill>
                          <a:latin typeface="Times New Roman"/>
                          <a:ea typeface="Arial"/>
                          <a:cs typeface="Times New Roman"/>
                        </a:rPr>
                        <a:t>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920" algn="just">
                        <a:lnSpc>
                          <a:spcPts val="1135"/>
                        </a:lnSpc>
                        <a:spcBef>
                          <a:spcPts val="0"/>
                        </a:spcBef>
                        <a:spcAft>
                          <a:spcPts val="0"/>
                        </a:spcAft>
                      </a:pPr>
                      <a:r>
                        <a:rPr lang="en-US" sz="1100">
                          <a:solidFill>
                            <a:srgbClr val="000000"/>
                          </a:solidFill>
                          <a:latin typeface="Times New Roman"/>
                          <a:ea typeface="Arial"/>
                          <a:cs typeface="Times New Roman"/>
                        </a:rPr>
                        <a:t>PAN 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3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296545" marR="183515" indent="-146685" algn="just">
                        <a:lnSpc>
                          <a:spcPts val="1150"/>
                        </a:lnSpc>
                        <a:spcBef>
                          <a:spcPts val="15"/>
                        </a:spcBef>
                        <a:spcAft>
                          <a:spcPts val="0"/>
                        </a:spcAft>
                      </a:pPr>
                      <a:r>
                        <a:rPr lang="en-US" sz="1100">
                          <a:solidFill>
                            <a:srgbClr val="000000"/>
                          </a:solidFill>
                          <a:latin typeface="Times New Roman"/>
                          <a:ea typeface="Arial"/>
                          <a:cs typeface="Times New Roman"/>
                        </a:rPr>
                        <a:t>Employer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3190" algn="just">
                        <a:lnSpc>
                          <a:spcPts val="1145"/>
                        </a:lnSpc>
                        <a:spcBef>
                          <a:spcPts val="0"/>
                        </a:spcBef>
                        <a:spcAft>
                          <a:spcPts val="0"/>
                        </a:spcAft>
                      </a:pPr>
                      <a:r>
                        <a:rPr lang="en-US" sz="1100">
                          <a:solidFill>
                            <a:srgbClr val="000000"/>
                          </a:solidFill>
                          <a:latin typeface="Times New Roman"/>
                          <a:ea typeface="Arial"/>
                          <a:cs typeface="Times New Roman"/>
                        </a:rPr>
                        <a:t>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3975" marR="123190" algn="just">
                        <a:lnSpc>
                          <a:spcPts val="1135"/>
                        </a:lnSpc>
                        <a:spcBef>
                          <a:spcPts val="0"/>
                        </a:spcBef>
                        <a:spcAft>
                          <a:spcPts val="0"/>
                        </a:spcAft>
                      </a:pPr>
                      <a:r>
                        <a:rPr lang="en-US" sz="1100">
                          <a:solidFill>
                            <a:srgbClr val="000000"/>
                          </a:solidFill>
                          <a:latin typeface="Times New Roman"/>
                          <a:ea typeface="Arial"/>
                          <a:cs typeface="Times New Roman"/>
                        </a:rPr>
                        <a:t>Employer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3190" algn="just">
                        <a:lnSpc>
                          <a:spcPts val="1135"/>
                        </a:lnSpc>
                        <a:spcBef>
                          <a:spcPts val="0"/>
                        </a:spcBef>
                        <a:spcAft>
                          <a:spcPts val="0"/>
                        </a:spcAft>
                      </a:pPr>
                      <a:r>
                        <a:rPr lang="en-US" sz="1100">
                          <a:solidFill>
                            <a:srgbClr val="000000"/>
                          </a:solidFill>
                          <a:latin typeface="Times New Roman"/>
                          <a:ea typeface="Arial"/>
                          <a:cs typeface="Times New Roman"/>
                        </a:rPr>
                        <a:t>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162560" marR="0" indent="142875" algn="just">
                        <a:lnSpc>
                          <a:spcPts val="1150"/>
                        </a:lnSpc>
                        <a:spcBef>
                          <a:spcPts val="15"/>
                        </a:spcBef>
                        <a:spcAft>
                          <a:spcPts val="0"/>
                        </a:spcAft>
                      </a:pPr>
                      <a:r>
                        <a:rPr lang="en-US" sz="1100">
                          <a:solidFill>
                            <a:srgbClr val="000000"/>
                          </a:solidFill>
                          <a:latin typeface="Times New Roman"/>
                          <a:ea typeface="Arial"/>
                          <a:cs typeface="Times New Roman"/>
                        </a:rPr>
                        <a:t>Hint Question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285" algn="just">
                        <a:lnSpc>
                          <a:spcPts val="1135"/>
                        </a:lnSpc>
                        <a:spcBef>
                          <a:spcPts val="0"/>
                        </a:spcBef>
                        <a:spcAft>
                          <a:spcPts val="0"/>
                        </a:spcAft>
                      </a:pPr>
                      <a:r>
                        <a:rPr lang="en-US" sz="1100">
                          <a:solidFill>
                            <a:srgbClr val="000000"/>
                          </a:solidFill>
                          <a:latin typeface="Times New Roman"/>
                          <a:ea typeface="Arial"/>
                          <a:cs typeface="Times New Roman"/>
                        </a:rPr>
                        <a:t>Hint Answer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3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311">
                <a:tc>
                  <a:txBody>
                    <a:bodyPr/>
                    <a:lstStyle/>
                    <a:p>
                      <a:pPr marL="54610" marR="123190" algn="just">
                        <a:spcBef>
                          <a:spcPts val="0"/>
                        </a:spcBef>
                        <a:spcAft>
                          <a:spcPts val="0"/>
                        </a:spcAft>
                      </a:pPr>
                      <a:r>
                        <a:rPr lang="en-US" sz="900">
                          <a:latin typeface="Arial"/>
                          <a:ea typeface="Arial"/>
                          <a:cs typeface="Times New Roman"/>
                        </a:rPr>
                        <a:t>Password</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spcBef>
                          <a:spcPts val="0"/>
                        </a:spcBef>
                        <a:spcAft>
                          <a:spcPts val="0"/>
                        </a:spcAft>
                      </a:pPr>
                      <a:r>
                        <a:rPr lang="en-US" sz="900">
                          <a:latin typeface="Arial"/>
                          <a:ea typeface="Arial"/>
                          <a:cs typeface="Times New Roman"/>
                        </a:rPr>
                        <a:t>Text(15)</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spcBef>
                          <a:spcPts val="0"/>
                        </a:spcBef>
                        <a:spcAft>
                          <a:spcPts val="0"/>
                        </a:spcAft>
                      </a:pPr>
                      <a:r>
                        <a:rPr lang="en-US" sz="900">
                          <a:latin typeface="Arial"/>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spcBef>
                          <a:spcPts val="0"/>
                        </a:spcBef>
                        <a:spcAft>
                          <a:spcPts val="0"/>
                        </a:spcAft>
                      </a:pPr>
                      <a:r>
                        <a:rPr lang="en-US" sz="900">
                          <a:latin typeface="Arial"/>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800" dirty="0">
                        <a:latin typeface="Times New Roman"/>
                        <a:ea typeface="Arial"/>
                        <a:cs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217" name="Rectangle 1"/>
          <p:cNvSpPr>
            <a:spLocks noChangeArrowheads="1"/>
          </p:cNvSpPr>
          <p:nvPr/>
        </p:nvSpPr>
        <p:spPr bwMode="auto">
          <a:xfrm>
            <a:off x="0" y="0"/>
            <a:ext cx="9144000" cy="1046440"/>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142875" algn="l"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dirty="0" smtClean="0">
              <a:ln>
                <a:noFill/>
              </a:ln>
              <a:solidFill>
                <a:srgbClr val="C00000"/>
              </a:solidFill>
              <a:effectLst/>
              <a:latin typeface="Times New Roman" pitchFamily="18" charset="0"/>
              <a:ea typeface="Arial" pitchFamily="34" charset="0"/>
              <a:cs typeface="Times New Roman" pitchFamily="18" charset="0"/>
            </a:endParaRPr>
          </a:p>
          <a:p>
            <a:pPr marL="0" marR="0" lvl="0" indent="142875" algn="ctr" defTabSz="914400" rtl="0" eaLnBrk="1" fontAlgn="base" latinLnBrk="0" hangingPunct="1">
              <a:lnSpc>
                <a:spcPct val="100000"/>
              </a:lnSpc>
              <a:spcBef>
                <a:spcPct val="0"/>
              </a:spcBef>
              <a:spcAft>
                <a:spcPct val="0"/>
              </a:spcAft>
              <a:buClrTx/>
              <a:buSzTx/>
              <a:buFontTx/>
              <a:buNone/>
              <a:tabLst/>
            </a:pPr>
            <a:r>
              <a:rPr lang="en-US" sz="1400" b="1" u="sng" dirty="0" smtClean="0">
                <a:solidFill>
                  <a:srgbClr val="C00000"/>
                </a:solidFill>
                <a:latin typeface="Times New Roman" pitchFamily="18" charset="0"/>
                <a:ea typeface="Arial" pitchFamily="34" charset="0"/>
                <a:cs typeface="Times New Roman" pitchFamily="18" charset="0"/>
              </a:rPr>
              <a:t> </a:t>
            </a:r>
            <a:r>
              <a:rPr kumimoji="0" lang="en-US" sz="2000" b="1" i="0" u="sng" strike="noStrike" cap="none" normalizeH="0" baseline="0" dirty="0" smtClean="0">
                <a:ln>
                  <a:noFill/>
                </a:ln>
                <a:solidFill>
                  <a:srgbClr val="C00000"/>
                </a:solidFill>
                <a:effectLst/>
                <a:latin typeface="Times New Roman" pitchFamily="18" charset="0"/>
                <a:ea typeface="Arial" pitchFamily="34" charset="0"/>
                <a:cs typeface="Times New Roman" pitchFamily="18" charset="0"/>
              </a:rPr>
              <a:t>Tables</a:t>
            </a:r>
            <a:endParaRPr kumimoji="0" lang="en-US" sz="20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142875"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F6228"/>
                </a:solidFill>
                <a:effectLst/>
                <a:latin typeface="Arial" pitchFamily="34" charset="0"/>
                <a:ea typeface="Arial" pitchFamily="34" charset="0"/>
                <a:cs typeface="Arial" pitchFamily="34" charset="0"/>
              </a:rPr>
              <a:t> </a:t>
            </a:r>
            <a:r>
              <a:rPr kumimoji="0" lang="en-US" sz="1600" b="0" i="0" u="none" strike="noStrike" cap="none" normalizeH="0" baseline="0" dirty="0" smtClean="0">
                <a:ln>
                  <a:noFill/>
                </a:ln>
                <a:solidFill>
                  <a:srgbClr val="4F6228"/>
                </a:solidFill>
                <a:effectLst/>
                <a:latin typeface="Times New Roman" pitchFamily="18" charset="0"/>
                <a:ea typeface="Arial" pitchFamily="34" charset="0"/>
                <a:cs typeface="Times New Roman" pitchFamily="18" charset="0"/>
              </a:rPr>
              <a:t>1</a:t>
            </a:r>
            <a:r>
              <a:rPr kumimoji="0" lang="en-US" sz="1600" b="0" i="0" u="none" strike="noStrike" cap="none" normalizeH="0" baseline="0" dirty="0" smtClean="0">
                <a:ln>
                  <a:noFill/>
                </a:ln>
                <a:solidFill>
                  <a:srgbClr val="469DB3"/>
                </a:solidFill>
                <a:effectLst/>
                <a:latin typeface="Times New Roman" pitchFamily="18" charset="0"/>
                <a:ea typeface="Arial" pitchFamily="34" charset="0"/>
                <a:cs typeface="Times New Roman" pitchFamily="18" charset="0"/>
              </a:rPr>
              <a:t>.</a:t>
            </a:r>
            <a:r>
              <a:rPr kumimoji="0" lang="en-US" sz="1600" b="0" i="0" u="sng" strike="noStrike" cap="none" normalizeH="0" baseline="0" dirty="0" smtClean="0">
                <a:ln>
                  <a:noFill/>
                </a:ln>
                <a:solidFill>
                  <a:srgbClr val="4F6228"/>
                </a:solidFill>
                <a:effectLst/>
                <a:latin typeface="Times New Roman" pitchFamily="18" charset="0"/>
                <a:ea typeface="Arial" pitchFamily="34" charset="0"/>
                <a:cs typeface="Times New Roman" pitchFamily="18" charset="0"/>
              </a:rPr>
              <a:t>User Info</a:t>
            </a:r>
            <a:endParaRPr kumimoji="0" lang="en-US" sz="16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142875"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64961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36712" y="2192020"/>
          <a:ext cx="5870575" cy="2473960"/>
        </p:xfrm>
        <a:graphic>
          <a:graphicData uri="http://schemas.openxmlformats.org/drawingml/2006/table">
            <a:tbl>
              <a:tblPr/>
              <a:tblGrid>
                <a:gridCol w="1174115"/>
                <a:gridCol w="1174115"/>
                <a:gridCol w="1174115"/>
                <a:gridCol w="1174115"/>
                <a:gridCol w="1174115"/>
              </a:tblGrid>
              <a:tr h="0">
                <a:tc>
                  <a:txBody>
                    <a:bodyPr/>
                    <a:lstStyle/>
                    <a:p>
                      <a:pPr marL="0" marR="122555" algn="just">
                        <a:lnSpc>
                          <a:spcPts val="1135"/>
                        </a:lnSpc>
                        <a:spcBef>
                          <a:spcPts val="0"/>
                        </a:spcBef>
                        <a:spcAft>
                          <a:spcPts val="0"/>
                        </a:spcAft>
                      </a:pPr>
                      <a:r>
                        <a:rPr lang="en-US" sz="1200" b="1" dirty="0">
                          <a:solidFill>
                            <a:srgbClr val="000000"/>
                          </a:solidFill>
                          <a:latin typeface="Times New Roman"/>
                          <a:ea typeface="Arial"/>
                          <a:cs typeface="Times New Roman"/>
                        </a:rPr>
                        <a:t>Field Name</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040" marR="133350" algn="just">
                        <a:lnSpc>
                          <a:spcPts val="1135"/>
                        </a:lnSpc>
                        <a:spcBef>
                          <a:spcPts val="0"/>
                        </a:spcBef>
                        <a:spcAft>
                          <a:spcPts val="0"/>
                        </a:spcAft>
                      </a:pPr>
                      <a:r>
                        <a:rPr lang="en-US" sz="1200" b="1">
                          <a:solidFill>
                            <a:srgbClr val="000000"/>
                          </a:solidFill>
                          <a:latin typeface="Times New Roman"/>
                          <a:ea typeface="Arial"/>
                          <a:cs typeface="Times New Roman"/>
                        </a:rPr>
                        <a:t>Field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070" marR="121285" algn="just">
                        <a:lnSpc>
                          <a:spcPts val="1135"/>
                        </a:lnSpc>
                        <a:spcBef>
                          <a:spcPts val="0"/>
                        </a:spcBef>
                        <a:spcAft>
                          <a:spcPts val="0"/>
                        </a:spcAft>
                      </a:pPr>
                      <a:r>
                        <a:rPr lang="en-US" sz="1200" b="1">
                          <a:solidFill>
                            <a:srgbClr val="000000"/>
                          </a:solidFill>
                          <a:latin typeface="Times New Roman"/>
                          <a:ea typeface="Arial"/>
                          <a:cs typeface="Times New Roman"/>
                        </a:rPr>
                        <a:t>Data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6515" marR="123190" algn="just">
                        <a:lnSpc>
                          <a:spcPts val="1135"/>
                        </a:lnSpc>
                        <a:spcBef>
                          <a:spcPts val="0"/>
                        </a:spcBef>
                        <a:spcAft>
                          <a:spcPts val="0"/>
                        </a:spcAft>
                      </a:pPr>
                      <a:r>
                        <a:rPr lang="en-US" sz="1200" b="1">
                          <a:solidFill>
                            <a:srgbClr val="000000"/>
                          </a:solidFill>
                          <a:latin typeface="Times New Roman"/>
                          <a:ea typeface="Arial"/>
                          <a:cs typeface="Times New Roman"/>
                        </a:rPr>
                        <a:t>Mandatory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4460" marR="0" indent="-56515" algn="just">
                        <a:lnSpc>
                          <a:spcPts val="1150"/>
                        </a:lnSpc>
                        <a:spcBef>
                          <a:spcPts val="0"/>
                        </a:spcBef>
                        <a:spcAft>
                          <a:spcPts val="0"/>
                        </a:spcAft>
                      </a:pPr>
                      <a:r>
                        <a:rPr lang="en-US" sz="1200" b="1">
                          <a:solidFill>
                            <a:srgbClr val="000000"/>
                          </a:solidFill>
                          <a:latin typeface="Times New Roman"/>
                          <a:ea typeface="Arial"/>
                          <a:cs typeface="Times New Roman"/>
                        </a:rPr>
                        <a:t>Possible Values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5405" marR="130810" algn="ctr">
                        <a:lnSpc>
                          <a:spcPts val="1145"/>
                        </a:lnSpc>
                        <a:spcBef>
                          <a:spcPts val="0"/>
                        </a:spcBef>
                        <a:spcAft>
                          <a:spcPts val="0"/>
                        </a:spcAft>
                      </a:pPr>
                      <a:r>
                        <a:rPr lang="en-US" sz="1200">
                          <a:solidFill>
                            <a:srgbClr val="000000"/>
                          </a:solidFill>
                          <a:latin typeface="Times New Roman"/>
                          <a:ea typeface="Arial"/>
                          <a:cs typeface="Times New Roman"/>
                        </a:rPr>
                        <a:t>Policy Id</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235" marR="163830" algn="ctr">
                        <a:lnSpc>
                          <a:spcPts val="1145"/>
                        </a:lnSpc>
                        <a:spcBef>
                          <a:spcPts val="0"/>
                        </a:spcBef>
                        <a:spcAft>
                          <a:spcPts val="0"/>
                        </a:spcAft>
                      </a:pPr>
                      <a:r>
                        <a:rPr lang="en-US" sz="1200" dirty="0" smtClean="0">
                          <a:solidFill>
                            <a:srgbClr val="000000"/>
                          </a:solidFill>
                          <a:latin typeface="Times New Roman"/>
                          <a:ea typeface="Arial"/>
                          <a:cs typeface="Times New Roman"/>
                        </a:rPr>
                        <a:t>Text(10</a:t>
                      </a:r>
                      <a:r>
                        <a:rPr lang="en-US" sz="1200" dirty="0">
                          <a:solidFill>
                            <a:srgbClr val="000000"/>
                          </a:solidFill>
                          <a:latin typeface="Times New Roman"/>
                          <a:ea typeface="Arial"/>
                          <a:cs typeface="Times New Roman"/>
                        </a:rPr>
                        <a:t>)</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1280" marR="0">
                        <a:lnSpc>
                          <a:spcPts val="114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1780" marR="329565" algn="ctr">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5405" marR="127000" algn="ctr">
                        <a:lnSpc>
                          <a:spcPts val="1145"/>
                        </a:lnSpc>
                        <a:spcBef>
                          <a:spcPts val="0"/>
                        </a:spcBef>
                        <a:spcAft>
                          <a:spcPts val="0"/>
                        </a:spcAft>
                      </a:pPr>
                      <a:r>
                        <a:rPr lang="en-US" sz="1200">
                          <a:solidFill>
                            <a:srgbClr val="000000"/>
                          </a:solidFill>
                          <a:latin typeface="Times New Roman"/>
                          <a:ea typeface="Arial"/>
                          <a:cs typeface="Times New Roman"/>
                        </a:rPr>
                        <a:t>Policy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235" marR="163830" algn="ctr">
                        <a:lnSpc>
                          <a:spcPts val="1145"/>
                        </a:lnSpc>
                        <a:spcBef>
                          <a:spcPts val="0"/>
                        </a:spcBef>
                        <a:spcAft>
                          <a:spcPts val="0"/>
                        </a:spcAft>
                      </a:pPr>
                      <a:r>
                        <a:rPr lang="en-US" sz="1200">
                          <a:solidFill>
                            <a:srgbClr val="000000"/>
                          </a:solidFill>
                          <a:latin typeface="Times New Roman"/>
                          <a:ea typeface="Arial"/>
                          <a:cs typeface="Times New Roman"/>
                        </a:rPr>
                        <a:t>Text(50)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0485" marR="0">
                        <a:lnSpc>
                          <a:spcPts val="1145"/>
                        </a:lnSpc>
                        <a:spcBef>
                          <a:spcPts val="0"/>
                        </a:spcBef>
                        <a:spcAft>
                          <a:spcPts val="0"/>
                        </a:spcAft>
                      </a:pPr>
                      <a:r>
                        <a:rPr lang="en-US" sz="1200" dirty="0" err="1">
                          <a:solidFill>
                            <a:srgbClr val="000000"/>
                          </a:solidFill>
                          <a:latin typeface="Times New Roman"/>
                          <a:ea typeface="Arial"/>
                          <a:cs typeface="Times New Roman"/>
                        </a:rPr>
                        <a:t>AlphaNumeric</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1780" marR="329565" algn="ctr">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46380" marR="0">
                        <a:lnSpc>
                          <a:spcPts val="1145"/>
                        </a:lnSpc>
                        <a:spcBef>
                          <a:spcPts val="0"/>
                        </a:spcBef>
                        <a:spcAft>
                          <a:spcPts val="0"/>
                        </a:spcAft>
                      </a:pPr>
                      <a:r>
                        <a:rPr lang="en-US" sz="1200">
                          <a:solidFill>
                            <a:srgbClr val="000000"/>
                          </a:solidFill>
                          <a:latin typeface="Times New Roman"/>
                          <a:ea typeface="Arial"/>
                          <a:cs typeface="Times New Roman"/>
                        </a:rPr>
                        <a:t>Name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177165" algn="r">
                        <a:spcBef>
                          <a:spcPts val="0"/>
                        </a:spcBef>
                        <a:spcAft>
                          <a:spcPts val="0"/>
                        </a:spcAft>
                      </a:pPr>
                      <a:r>
                        <a:rPr lang="en-US" sz="1200">
                          <a:solidFill>
                            <a:srgbClr val="000000"/>
                          </a:solidFill>
                          <a:latin typeface="Times New Roman"/>
                          <a:ea typeface="Arial"/>
                          <a:cs typeface="Times New Roman"/>
                        </a:rPr>
                        <a:t>Policy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7945" marR="0">
                        <a:lnSpc>
                          <a:spcPts val="1135"/>
                        </a:lnSpc>
                        <a:spcBef>
                          <a:spcPts val="0"/>
                        </a:spcBef>
                        <a:spcAft>
                          <a:spcPts val="0"/>
                        </a:spcAft>
                      </a:pPr>
                      <a:r>
                        <a:rPr lang="en-US" sz="1200">
                          <a:solidFill>
                            <a:srgbClr val="000000"/>
                          </a:solidFill>
                          <a:latin typeface="Times New Roman"/>
                          <a:ea typeface="Arial"/>
                          <a:cs typeface="Times New Roman"/>
                        </a:rPr>
                        <a:t>Company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35"/>
                        </a:lnSpc>
                        <a:spcBef>
                          <a:spcPts val="0"/>
                        </a:spcBef>
                        <a:spcAft>
                          <a:spcPts val="0"/>
                        </a:spcAft>
                      </a:pPr>
                      <a:r>
                        <a:rPr lang="en-US" sz="1200">
                          <a:solidFill>
                            <a:srgbClr val="000000"/>
                          </a:solidFill>
                          <a:latin typeface="Times New Roman"/>
                          <a:ea typeface="Arial"/>
                          <a:cs typeface="Times New Roman"/>
                        </a:rPr>
                        <a:t>Text(50)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nSpc>
                          <a:spcPts val="113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255905">
                        <a:lnSpc>
                          <a:spcPts val="1150"/>
                        </a:lnSpc>
                        <a:spcBef>
                          <a:spcPts val="15"/>
                        </a:spcBef>
                        <a:spcAft>
                          <a:spcPts val="0"/>
                        </a:spcAft>
                      </a:pPr>
                      <a:r>
                        <a:rPr lang="en-US" sz="1200">
                          <a:solidFill>
                            <a:srgbClr val="000000"/>
                          </a:solidFill>
                          <a:latin typeface="Times New Roman"/>
                          <a:ea typeface="Arial"/>
                          <a:cs typeface="Times New Roman"/>
                        </a:rPr>
                        <a:t>   Initial Deposit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45"/>
                        </a:lnSpc>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4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212090" algn="r">
                        <a:lnSpc>
                          <a:spcPts val="1135"/>
                        </a:lnSpc>
                        <a:spcBef>
                          <a:spcPts val="0"/>
                        </a:spcBef>
                        <a:spcAft>
                          <a:spcPts val="0"/>
                        </a:spcAft>
                      </a:pPr>
                      <a:r>
                        <a:rPr lang="en-US" sz="1200">
                          <a:solidFill>
                            <a:srgbClr val="000000"/>
                          </a:solidFill>
                          <a:latin typeface="Times New Roman"/>
                          <a:ea typeface="Arial"/>
                          <a:cs typeface="Times New Roman"/>
                        </a:rPr>
                        <a:t>User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35"/>
                        </a:lnSpc>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9375" marR="0">
                        <a:lnSpc>
                          <a:spcPts val="113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3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03835" marR="259715" indent="62230">
                        <a:lnSpc>
                          <a:spcPts val="1150"/>
                        </a:lnSpc>
                        <a:spcBef>
                          <a:spcPts val="15"/>
                        </a:spcBef>
                        <a:spcAft>
                          <a:spcPts val="0"/>
                        </a:spcAft>
                      </a:pPr>
                      <a:r>
                        <a:rPr lang="en-US" sz="1200">
                          <a:solidFill>
                            <a:srgbClr val="000000"/>
                          </a:solidFill>
                          <a:latin typeface="Times New Roman"/>
                          <a:ea typeface="Arial"/>
                          <a:cs typeface="Times New Roman"/>
                        </a:rPr>
                        <a:t>Term amount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45"/>
                        </a:lnSpc>
                        <a:spcBef>
                          <a:spcPts val="0"/>
                        </a:spcBef>
                        <a:spcAft>
                          <a:spcPts val="0"/>
                        </a:spcAft>
                      </a:pPr>
                      <a:r>
                        <a:rPr lang="en-US" sz="1200">
                          <a:solidFill>
                            <a:srgbClr val="000000"/>
                          </a:solidFill>
                          <a:latin typeface="Times New Roman"/>
                          <a:ea typeface="Arial"/>
                          <a:cs typeface="Times New Roman"/>
                        </a:rPr>
                        <a:t>Text(15)</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4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03835" marR="0">
                        <a:lnSpc>
                          <a:spcPts val="1135"/>
                        </a:lnSpc>
                        <a:spcBef>
                          <a:spcPts val="0"/>
                        </a:spcBef>
                        <a:spcAft>
                          <a:spcPts val="0"/>
                        </a:spcAft>
                      </a:pPr>
                      <a:r>
                        <a:rPr lang="en-US" sz="1200">
                          <a:solidFill>
                            <a:srgbClr val="000000"/>
                          </a:solidFill>
                          <a:latin typeface="Times New Roman"/>
                          <a:ea typeface="Arial"/>
                          <a:cs typeface="Times New Roman"/>
                        </a:rPr>
                        <a:t>Interest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6695" marR="0">
                        <a:lnSpc>
                          <a:spcPts val="1135"/>
                        </a:lnSpc>
                        <a:spcBef>
                          <a:spcPts val="0"/>
                        </a:spcBef>
                        <a:spcAft>
                          <a:spcPts val="0"/>
                        </a:spcAft>
                      </a:pPr>
                      <a:r>
                        <a:rPr lang="en-US" sz="1200">
                          <a:solidFill>
                            <a:srgbClr val="000000"/>
                          </a:solidFill>
                          <a:latin typeface="Times New Roman"/>
                          <a:ea typeface="Arial"/>
                          <a:cs typeface="Times New Roman"/>
                        </a:rPr>
                        <a:t>Text(2)</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3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3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7945" marR="198120">
                        <a:lnSpc>
                          <a:spcPts val="1140"/>
                        </a:lnSpc>
                        <a:spcBef>
                          <a:spcPts val="20"/>
                        </a:spcBef>
                        <a:spcAft>
                          <a:spcPts val="0"/>
                        </a:spcAft>
                      </a:pPr>
                      <a:r>
                        <a:rPr lang="en-US" sz="1200">
                          <a:solidFill>
                            <a:srgbClr val="000000"/>
                          </a:solidFill>
                          <a:latin typeface="Times New Roman"/>
                          <a:ea typeface="Arial"/>
                          <a:cs typeface="Times New Roman"/>
                        </a:rPr>
                        <a:t>Duration of years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6695" marR="0">
                        <a:lnSpc>
                          <a:spcPts val="1145"/>
                        </a:lnSpc>
                        <a:spcBef>
                          <a:spcPts val="0"/>
                        </a:spcBef>
                        <a:spcAft>
                          <a:spcPts val="0"/>
                        </a:spcAft>
                      </a:pPr>
                      <a:r>
                        <a:rPr lang="en-US" sz="1200">
                          <a:solidFill>
                            <a:srgbClr val="000000"/>
                          </a:solidFill>
                          <a:latin typeface="Times New Roman"/>
                          <a:ea typeface="Arial"/>
                          <a:cs typeface="Times New Roman"/>
                        </a:rPr>
                        <a:t>Text(2)</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nSpc>
                          <a:spcPts val="1340"/>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dirty="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193" name="Rectangle 1"/>
          <p:cNvSpPr>
            <a:spLocks noChangeArrowheads="1"/>
          </p:cNvSpPr>
          <p:nvPr/>
        </p:nvSpPr>
        <p:spPr bwMode="auto">
          <a:xfrm>
            <a:off x="0" y="0"/>
            <a:ext cx="9144000" cy="11079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1913" algn="l"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dirty="0" smtClean="0">
              <a:ln>
                <a:noFill/>
              </a:ln>
              <a:solidFill>
                <a:srgbClr val="4F6228"/>
              </a:solidFill>
              <a:effectLst/>
              <a:latin typeface="Arial" pitchFamily="34" charset="0"/>
              <a:ea typeface="Times New Roman" pitchFamily="18" charset="0"/>
              <a:cs typeface="Arial" pitchFamily="34" charset="0"/>
            </a:endParaRPr>
          </a:p>
          <a:p>
            <a:pPr marL="0" marR="0" lvl="0" indent="61913" algn="l" defTabSz="914400" rtl="0" eaLnBrk="1" fontAlgn="base" latinLnBrk="0" hangingPunct="1">
              <a:lnSpc>
                <a:spcPct val="100000"/>
              </a:lnSpc>
              <a:spcBef>
                <a:spcPct val="0"/>
              </a:spcBef>
              <a:spcAft>
                <a:spcPct val="0"/>
              </a:spcAft>
              <a:buClrTx/>
              <a:buSzTx/>
              <a:buFontTx/>
              <a:buNone/>
              <a:tabLst/>
            </a:pPr>
            <a:endParaRPr lang="en-US" sz="1400" b="1" u="sng" dirty="0" smtClean="0">
              <a:solidFill>
                <a:srgbClr val="4F6228"/>
              </a:solidFill>
              <a:latin typeface="Arial" pitchFamily="34" charset="0"/>
              <a:ea typeface="Times New Roman" pitchFamily="18" charset="0"/>
              <a:cs typeface="Arial" pitchFamily="34" charset="0"/>
            </a:endParaRPr>
          </a:p>
          <a:p>
            <a:pPr marL="0" marR="0" lvl="0" indent="61913" algn="ctr"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rgbClr val="4F6228"/>
                </a:solidFill>
                <a:effectLst/>
                <a:latin typeface="Arial" pitchFamily="34" charset="0"/>
                <a:ea typeface="Times New Roman" pitchFamily="18" charset="0"/>
                <a:cs typeface="Arial" pitchFamily="34" charset="0"/>
              </a:rPr>
              <a:t>2.Policy Info</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61913"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2133600"/>
          <a:ext cx="8061961" cy="2514600"/>
        </p:xfrm>
        <a:graphic>
          <a:graphicData uri="http://schemas.openxmlformats.org/drawingml/2006/table">
            <a:tbl>
              <a:tblPr/>
              <a:tblGrid>
                <a:gridCol w="1572155"/>
                <a:gridCol w="1635879"/>
                <a:gridCol w="1656817"/>
                <a:gridCol w="1623134"/>
                <a:gridCol w="1573976"/>
              </a:tblGrid>
              <a:tr h="533400">
                <a:tc>
                  <a:txBody>
                    <a:bodyPr/>
                    <a:lstStyle/>
                    <a:p>
                      <a:pPr marL="0" marR="0">
                        <a:spcBef>
                          <a:spcPts val="0"/>
                        </a:spcBef>
                        <a:spcAft>
                          <a:spcPts val="0"/>
                        </a:spcAft>
                      </a:pPr>
                      <a:r>
                        <a:rPr lang="en-US" sz="1200" b="1" dirty="0">
                          <a:solidFill>
                            <a:srgbClr val="000000"/>
                          </a:solidFill>
                          <a:latin typeface="Times New Roman"/>
                          <a:ea typeface="Times New Roman"/>
                          <a:cs typeface="Times New Roman"/>
                        </a:rPr>
                        <a:t>Field Name </a:t>
                      </a:r>
                      <a:endParaRPr lang="en-US" sz="1200" dirty="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Field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Data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Mandatory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Possible Values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0000"/>
                          </a:solidFill>
                          <a:latin typeface="Times New Roman"/>
                          <a:ea typeface="Times New Roman"/>
                          <a:cs typeface="Times New Roman"/>
                        </a:rPr>
                        <a:t>Text(10</a:t>
                      </a:r>
                      <a:r>
                        <a:rPr lang="en-US" sz="1200" dirty="0">
                          <a:solidFill>
                            <a:srgbClr val="000000"/>
                          </a:solidFill>
                          <a:latin typeface="Times New Roman"/>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Policy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Policy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Status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Payment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3429000" y="533400"/>
            <a:ext cx="1632498" cy="369332"/>
          </a:xfrm>
          <a:prstGeom prst="rect">
            <a:avLst/>
          </a:prstGeom>
        </p:spPr>
        <p:txBody>
          <a:bodyPr wrap="none">
            <a:spAutoFit/>
          </a:bodyPr>
          <a:lstStyle/>
          <a:p>
            <a:pPr lvl="0" indent="61913" algn="ctr" fontAlgn="base">
              <a:spcBef>
                <a:spcPct val="0"/>
              </a:spcBef>
              <a:spcAft>
                <a:spcPct val="0"/>
              </a:spcAft>
            </a:pPr>
            <a:r>
              <a:rPr lang="en-US" b="1" u="sng" dirty="0" smtClean="0">
                <a:solidFill>
                  <a:srgbClr val="4F6228"/>
                </a:solidFill>
                <a:latin typeface="Arial" pitchFamily="34" charset="0"/>
                <a:cs typeface="Arial" pitchFamily="34" charset="0"/>
              </a:rPr>
              <a:t>3.UserPolicy</a:t>
            </a: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9601" y="1752598"/>
          <a:ext cx="8001000" cy="4038604"/>
        </p:xfrm>
        <a:graphic>
          <a:graphicData uri="http://schemas.openxmlformats.org/drawingml/2006/table">
            <a:tbl>
              <a:tblPr/>
              <a:tblGrid>
                <a:gridCol w="1624656"/>
                <a:gridCol w="1595884"/>
                <a:gridCol w="1615664"/>
                <a:gridCol w="1539242"/>
                <a:gridCol w="1625554"/>
              </a:tblGrid>
              <a:tr h="448734">
                <a:tc>
                  <a:txBody>
                    <a:bodyPr/>
                    <a:lstStyle/>
                    <a:p>
                      <a:pPr marL="0" marR="0">
                        <a:spcBef>
                          <a:spcPts val="0"/>
                        </a:spcBef>
                        <a:spcAft>
                          <a:spcPts val="0"/>
                        </a:spcAft>
                      </a:pPr>
                      <a:r>
                        <a:rPr lang="en-US" sz="1200" b="1" dirty="0">
                          <a:solidFill>
                            <a:srgbClr val="000000"/>
                          </a:solidFill>
                          <a:latin typeface="Times New Roman"/>
                          <a:ea typeface="Times New Roman"/>
                          <a:cs typeface="Times New Roman"/>
                        </a:rPr>
                        <a:t>Field Name </a:t>
                      </a:r>
                      <a:endParaRPr lang="en-US" sz="1200" dirty="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Field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Data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Mandatory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Possible Values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0000"/>
                          </a:solidFill>
                          <a:latin typeface="Times New Roman"/>
                          <a:ea typeface="Times New Roman"/>
                          <a:cs typeface="Times New Roman"/>
                        </a:rPr>
                        <a:t>Text(10</a:t>
                      </a:r>
                      <a:r>
                        <a:rPr lang="en-US" sz="1200" dirty="0">
                          <a:solidFill>
                            <a:srgbClr val="000000"/>
                          </a:solidFill>
                          <a:latin typeface="Times New Roman"/>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Alphabetic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User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Alphabetic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Name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Male, Female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Card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Card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662">
                <a:tc>
                  <a:txBody>
                    <a:bodyPr/>
                    <a:lstStyle/>
                    <a:p>
                      <a:pPr marL="0" marR="0">
                        <a:spcBef>
                          <a:spcPts val="0"/>
                        </a:spcBef>
                        <a:spcAft>
                          <a:spcPts val="0"/>
                        </a:spcAft>
                      </a:pPr>
                      <a:r>
                        <a:rPr lang="en-US" sz="1200">
                          <a:solidFill>
                            <a:srgbClr val="000000"/>
                          </a:solidFill>
                          <a:latin typeface="Times New Roman"/>
                          <a:ea typeface="Times New Roman"/>
                          <a:cs typeface="Times New Roman"/>
                        </a:rPr>
                        <a:t>Expiry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Expiry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3804">
                <a:tc>
                  <a:txBody>
                    <a:bodyPr/>
                    <a:lstStyle/>
                    <a:p>
                      <a:pPr marL="0" marR="0">
                        <a:spcBef>
                          <a:spcPts val="0"/>
                        </a:spcBef>
                        <a:spcAft>
                          <a:spcPts val="0"/>
                        </a:spcAft>
                      </a:pPr>
                      <a:r>
                        <a:rPr lang="en-US" sz="1200">
                          <a:solidFill>
                            <a:srgbClr val="000000"/>
                          </a:solidFill>
                          <a:latin typeface="Times New Roman"/>
                          <a:ea typeface="Times New Roman"/>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Password(10)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3581400" y="533400"/>
            <a:ext cx="1427314" cy="369332"/>
          </a:xfrm>
          <a:prstGeom prst="rect">
            <a:avLst/>
          </a:prstGeom>
        </p:spPr>
        <p:txBody>
          <a:bodyPr wrap="none">
            <a:spAutoFit/>
          </a:bodyPr>
          <a:lstStyle/>
          <a:p>
            <a:pPr lvl="0" indent="61913" algn="ctr" fontAlgn="base">
              <a:spcBef>
                <a:spcPct val="0"/>
              </a:spcBef>
              <a:spcAft>
                <a:spcPct val="0"/>
              </a:spcAft>
            </a:pPr>
            <a:r>
              <a:rPr lang="en-US" b="1" u="sng" dirty="0" smtClean="0">
                <a:solidFill>
                  <a:srgbClr val="4F6228"/>
                </a:solidFill>
                <a:latin typeface="Arial" pitchFamily="34" charset="0"/>
                <a:cs typeface="Arial" pitchFamily="34" charset="0"/>
              </a:rPr>
              <a:t>4.BillDetail</a:t>
            </a: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r>
              <a:rPr lang="en-IN" sz="2800" b="1" u="sng" dirty="0" smtClean="0">
                <a:solidFill>
                  <a:schemeClr val="accent2">
                    <a:lumMod val="50000"/>
                  </a:schemeClr>
                </a:solidFill>
              </a:rPr>
              <a:t>Future Scope</a:t>
            </a:r>
            <a:endParaRPr lang="en-IN" sz="2800" b="1" u="sng" dirty="0" smtClean="0">
              <a:solidFill>
                <a:schemeClr val="accent2">
                  <a:lumMod val="50000"/>
                </a:schemeClr>
              </a:solidFill>
            </a:endParaRPr>
          </a:p>
        </p:txBody>
      </p:sp>
      <p:sp>
        <p:nvSpPr>
          <p:cNvPr id="3" name="Rectangle 2"/>
          <p:cNvSpPr/>
          <p:nvPr/>
        </p:nvSpPr>
        <p:spPr>
          <a:xfrm>
            <a:off x="457200" y="1524000"/>
            <a:ext cx="8305800" cy="2031325"/>
          </a:xfrm>
          <a:prstGeom prst="rect">
            <a:avLst/>
          </a:prstGeom>
        </p:spPr>
        <p:txBody>
          <a:bodyPr wrap="square">
            <a:spAutoFit/>
          </a:bodyPr>
          <a:lstStyle/>
          <a:p>
            <a:pPr algn="just"/>
            <a:r>
              <a:rPr lang="en-US" dirty="0" smtClean="0"/>
              <a:t>In future, This project can be more feasible to the client, Insurance Company </a:t>
            </a:r>
            <a:r>
              <a:rPr lang="en-US" dirty="0" smtClean="0"/>
              <a:t> can plan </a:t>
            </a:r>
            <a:r>
              <a:rPr lang="en-US" dirty="0" smtClean="0"/>
              <a:t>to that type of </a:t>
            </a:r>
            <a:r>
              <a:rPr lang="en-US" dirty="0" smtClean="0"/>
              <a:t>project </a:t>
            </a:r>
            <a:r>
              <a:rPr lang="en-US" dirty="0" smtClean="0"/>
              <a:t>where client can create his own policy according to his requirement and </a:t>
            </a:r>
            <a:r>
              <a:rPr lang="en-US" dirty="0" smtClean="0"/>
              <a:t>Policy portal </a:t>
            </a:r>
            <a:r>
              <a:rPr lang="en-US" dirty="0" smtClean="0"/>
              <a:t>will the tell price of customize policy of client which is created by client</a:t>
            </a:r>
            <a:r>
              <a:rPr lang="en-US" dirty="0" smtClean="0"/>
              <a:t>.</a:t>
            </a:r>
          </a:p>
          <a:p>
            <a:endParaRPr lang="en-US" dirty="0" smtClean="0"/>
          </a:p>
          <a:p>
            <a:endParaRPr lang="en-US" dirty="0" smtClean="0"/>
          </a:p>
          <a:p>
            <a:r>
              <a:rPr lang="en-US" b="1" u="sng" dirty="0" smtClean="0">
                <a:solidFill>
                  <a:schemeClr val="accent2">
                    <a:lumMod val="50000"/>
                  </a:schemeClr>
                </a:solidFill>
              </a:rPr>
              <a:t>REMAINING AREAS OF CONCERN</a:t>
            </a:r>
            <a:r>
              <a:rPr lang="en-US" b="1" u="sng" dirty="0" smtClean="0">
                <a:solidFill>
                  <a:schemeClr val="accent2">
                    <a:lumMod val="50000"/>
                  </a:schemeClr>
                </a:solidFill>
              </a:rPr>
              <a:t> </a:t>
            </a:r>
            <a:endParaRPr lang="en-US" b="1" u="sng" dirty="0">
              <a:solidFill>
                <a:schemeClr val="accent2">
                  <a:lumMod val="50000"/>
                </a:schemeClr>
              </a:solidFill>
            </a:endParaRPr>
          </a:p>
        </p:txBody>
      </p:sp>
      <p:sp>
        <p:nvSpPr>
          <p:cNvPr id="11268" name="Rectangle 4"/>
          <p:cNvSpPr>
            <a:spLocks noChangeArrowheads="1"/>
          </p:cNvSpPr>
          <p:nvPr/>
        </p:nvSpPr>
        <p:spPr bwMode="auto">
          <a:xfrm>
            <a:off x="457200" y="3886200"/>
            <a:ext cx="82296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There are still, after a lot of efforts, the areas of concern in the project. Once the user is registered there is no way to edit the user details. In future release we can add this feature to the project.</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r>
              <a:rPr lang="en-IN" sz="2800" b="1" u="sng" dirty="0" smtClean="0">
                <a:solidFill>
                  <a:schemeClr val="accent2">
                    <a:lumMod val="50000"/>
                  </a:schemeClr>
                </a:solidFill>
              </a:rPr>
              <a:t>Conclusion</a:t>
            </a:r>
            <a:endParaRPr lang="en-IN" sz="2800" b="1" u="sng" dirty="0" smtClean="0">
              <a:solidFill>
                <a:schemeClr val="accent2">
                  <a:lumMod val="50000"/>
                </a:schemeClr>
              </a:solidFill>
            </a:endParaRPr>
          </a:p>
        </p:txBody>
      </p:sp>
      <p:sp>
        <p:nvSpPr>
          <p:cNvPr id="44033" name="Rectangle 1"/>
          <p:cNvSpPr>
            <a:spLocks noChangeArrowheads="1"/>
          </p:cNvSpPr>
          <p:nvPr/>
        </p:nvSpPr>
        <p:spPr bwMode="auto">
          <a:xfrm>
            <a:off x="381000" y="1371600"/>
            <a:ext cx="8305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The current status of our project is that all modules like login, home page, add new candidate page, edit details page, view all candidate page of the project are completed and their design, coding and testing are done. The application is completely developed and tested.</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4" name="Rectangle 3"/>
          <p:cNvSpPr/>
          <p:nvPr/>
        </p:nvSpPr>
        <p:spPr>
          <a:xfrm>
            <a:off x="381000" y="2895600"/>
            <a:ext cx="6553200" cy="369332"/>
          </a:xfrm>
          <a:prstGeom prst="rect">
            <a:avLst/>
          </a:prstGeom>
        </p:spPr>
        <p:txBody>
          <a:bodyPr wrap="square">
            <a:spAutoFit/>
          </a:bodyPr>
          <a:lstStyle/>
          <a:p>
            <a:r>
              <a:rPr lang="en-US" b="1" u="sng" dirty="0" smtClean="0">
                <a:solidFill>
                  <a:schemeClr val="accent2">
                    <a:lumMod val="50000"/>
                  </a:schemeClr>
                </a:solidFill>
              </a:rPr>
              <a:t>TECHNICAL AND MANAGERIAL LESSONS LEARNT</a:t>
            </a:r>
            <a:endParaRPr lang="en-US" b="1" u="sng" dirty="0">
              <a:solidFill>
                <a:schemeClr val="accent2">
                  <a:lumMod val="50000"/>
                </a:schemeClr>
              </a:solidFill>
            </a:endParaRPr>
          </a:p>
        </p:txBody>
      </p:sp>
      <p:sp>
        <p:nvSpPr>
          <p:cNvPr id="44034" name="Rectangle 2"/>
          <p:cNvSpPr>
            <a:spLocks noChangeArrowheads="1"/>
          </p:cNvSpPr>
          <p:nvPr/>
        </p:nvSpPr>
        <p:spPr bwMode="auto">
          <a:xfrm>
            <a:off x="457200" y="3581400"/>
            <a:ext cx="76962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We have learnt a lot of things while developing the project.</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with the Eclipse IDE.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with server-side tasks.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Style website using Bootstrap Framework.</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Connect Database with the web application.</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Creating and managing databases using MYSQL and using it in Spring.</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in a team and co-ordination among them.</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Problem Analysis and problem solving with the team mates.</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839200" cy="523220"/>
          </a:xfrm>
          <a:prstGeom prst="rect">
            <a:avLst/>
          </a:prstGeom>
        </p:spPr>
        <p:txBody>
          <a:bodyPr wrap="square">
            <a:spAutoFit/>
          </a:bodyPr>
          <a:lstStyle/>
          <a:p>
            <a:pPr algn="ctr"/>
            <a:r>
              <a:rPr lang="en-IN" sz="2800" b="1" u="sng" dirty="0" smtClean="0">
                <a:solidFill>
                  <a:schemeClr val="accent2">
                    <a:lumMod val="50000"/>
                  </a:schemeClr>
                </a:solidFill>
              </a:rPr>
              <a:t>References</a:t>
            </a:r>
            <a:endParaRPr lang="en-US" sz="2800" dirty="0"/>
          </a:p>
        </p:txBody>
      </p:sp>
      <p:sp>
        <p:nvSpPr>
          <p:cNvPr id="46081" name="Rectangle 1"/>
          <p:cNvSpPr>
            <a:spLocks noChangeArrowheads="1"/>
          </p:cNvSpPr>
          <p:nvPr/>
        </p:nvSpPr>
        <p:spPr bwMode="auto">
          <a:xfrm>
            <a:off x="457200" y="1295400"/>
            <a:ext cx="822960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[1]   </a:t>
            </a: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hlinkClick r:id="rId2"/>
              </a:rPr>
              <a:t>https://www.tutorialspoint.com</a:t>
            </a:r>
            <a:endPar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[2]   https://getbootstrap.com/docs/4.1/getting-started/introduction/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[3]   https://www.javatpoint.com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[4]   </a:t>
            </a: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hlinkClick r:id="rId3"/>
              </a:rPr>
              <a:t>https://www.w3schools.com/bootstrap4/</a:t>
            </a:r>
            <a:endPar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[5]   </a:t>
            </a:r>
            <a:r>
              <a:rPr kumimoji="0" lang="en-US" b="0" i="0" u="none" strike="noStrike" cap="none" normalizeH="0" baseline="0" dirty="0" smtClean="0">
                <a:ln>
                  <a:noFill/>
                </a:ln>
                <a:solidFill>
                  <a:srgbClr val="111111"/>
                </a:solidFill>
                <a:effectLst/>
                <a:latin typeface="+mj-lt"/>
                <a:ea typeface="Calibri" pitchFamily="34" charset="0"/>
                <a:cs typeface="Times New Roman" pitchFamily="18" charset="0"/>
              </a:rPr>
              <a:t>Hands-On Full Stack Development with Spring Boot 2.0 and React: Build  modern and</a:t>
            </a:r>
            <a:r>
              <a:rPr kumimoji="0" lang="en-US" b="0" i="0" u="none" strike="noStrike" cap="none" normalizeH="0" dirty="0" smtClean="0">
                <a:ln>
                  <a:noFill/>
                </a:ln>
                <a:solidFill>
                  <a:srgbClr val="111111"/>
                </a:solidFill>
                <a:effectLst/>
                <a:latin typeface="+mj-lt"/>
                <a:ea typeface="Calibri" pitchFamily="34" charset="0"/>
                <a:cs typeface="Times New Roman" pitchFamily="18" charset="0"/>
              </a:rPr>
              <a:t> </a:t>
            </a:r>
            <a:r>
              <a:rPr kumimoji="0" lang="en-US" b="0" i="0" u="none" strike="noStrike" cap="none" normalizeH="0" baseline="0" dirty="0" smtClean="0">
                <a:ln>
                  <a:noFill/>
                </a:ln>
                <a:solidFill>
                  <a:srgbClr val="111111"/>
                </a:solidFill>
                <a:effectLst/>
                <a:latin typeface="+mj-lt"/>
                <a:ea typeface="Calibri" pitchFamily="34" charset="0"/>
                <a:cs typeface="Times New Roman" pitchFamily="18" charset="0"/>
              </a:rPr>
              <a:t>scalable full stack applications using the Java-based Spring Framework 5.0 and React 1st Edition, Kindle </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4200" y="381000"/>
            <a:ext cx="2250937" cy="1292662"/>
          </a:xfrm>
          <a:prstGeom prst="rect">
            <a:avLst/>
          </a:prstGeom>
        </p:spPr>
        <p:txBody>
          <a:bodyPr wrap="none">
            <a:spAutoFit/>
          </a:bodyPr>
          <a:lstStyle/>
          <a:p>
            <a:pPr algn="ctr"/>
            <a:r>
              <a:rPr lang="en-IN" sz="2800" b="1" u="sng" dirty="0" smtClean="0">
                <a:solidFill>
                  <a:schemeClr val="accent2">
                    <a:lumMod val="50000"/>
                  </a:schemeClr>
                </a:solidFill>
              </a:rPr>
              <a:t>Screenshot</a:t>
            </a:r>
          </a:p>
          <a:p>
            <a:pPr algn="ctr"/>
            <a:endParaRPr lang="en-IN" sz="2800" b="1" u="sng" dirty="0" smtClean="0">
              <a:solidFill>
                <a:schemeClr val="accent2">
                  <a:lumMod val="50000"/>
                </a:schemeClr>
              </a:solidFill>
            </a:endParaRPr>
          </a:p>
          <a:p>
            <a:pPr algn="ctr"/>
            <a:r>
              <a:rPr lang="en-IN" sz="2200" b="1" dirty="0" smtClean="0">
                <a:solidFill>
                  <a:schemeClr val="accent2">
                    <a:lumMod val="50000"/>
                  </a:schemeClr>
                </a:solidFill>
              </a:rPr>
              <a:t>Login Page</a:t>
            </a:r>
            <a:endParaRPr lang="en-IN" sz="2200" b="1" dirty="0">
              <a:solidFill>
                <a:schemeClr val="accent2">
                  <a:lumMod val="50000"/>
                </a:schemeClr>
              </a:solidFill>
            </a:endParaRPr>
          </a:p>
        </p:txBody>
      </p:sp>
      <p:pic>
        <p:nvPicPr>
          <p:cNvPr id="6146" name="Picture 2"/>
          <p:cNvPicPr>
            <a:picLocks noChangeAspect="1" noChangeArrowheads="1"/>
          </p:cNvPicPr>
          <p:nvPr/>
        </p:nvPicPr>
        <p:blipFill>
          <a:blip r:embed="rId2"/>
          <a:srcRect/>
          <a:stretch>
            <a:fillRect/>
          </a:stretch>
        </p:blipFill>
        <p:spPr bwMode="auto">
          <a:xfrm>
            <a:off x="381000" y="1828800"/>
            <a:ext cx="8382000" cy="4419600"/>
          </a:xfrm>
          <a:prstGeom prst="rect">
            <a:avLst/>
          </a:prstGeom>
          <a:noFill/>
          <a:ln w="9525">
            <a:noFill/>
            <a:miter lim="800000"/>
            <a:headEnd/>
            <a:tailEnd/>
          </a:ln>
        </p:spPr>
      </p:pic>
    </p:spTree>
    <p:extLst>
      <p:ext uri="{BB962C8B-B14F-4D97-AF65-F5344CB8AC3E}">
        <p14:creationId xmlns:p14="http://schemas.microsoft.com/office/powerpoint/2010/main" xmlns="" val="2052362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800" y="381000"/>
            <a:ext cx="2751074" cy="430887"/>
          </a:xfrm>
          <a:prstGeom prst="rect">
            <a:avLst/>
          </a:prstGeom>
        </p:spPr>
        <p:txBody>
          <a:bodyPr wrap="none">
            <a:spAutoFit/>
          </a:bodyPr>
          <a:lstStyle/>
          <a:p>
            <a:pPr algn="ctr"/>
            <a:r>
              <a:rPr lang="en-IN" sz="2200" b="1" dirty="0" smtClean="0">
                <a:solidFill>
                  <a:schemeClr val="accent2">
                    <a:lumMod val="50000"/>
                  </a:schemeClr>
                </a:solidFill>
              </a:rPr>
              <a:t>Registration </a:t>
            </a:r>
            <a:r>
              <a:rPr lang="en-IN" sz="2200" b="1" dirty="0" smtClean="0">
                <a:solidFill>
                  <a:schemeClr val="accent2">
                    <a:lumMod val="50000"/>
                  </a:schemeClr>
                </a:solidFill>
              </a:rPr>
              <a:t>Page</a:t>
            </a:r>
            <a:endParaRPr lang="en-IN" sz="2200" b="1" dirty="0">
              <a:solidFill>
                <a:schemeClr val="accent2">
                  <a:lumMod val="50000"/>
                </a:schemeClr>
              </a:solidFill>
            </a:endParaRPr>
          </a:p>
        </p:txBody>
      </p:sp>
      <p:pic>
        <p:nvPicPr>
          <p:cNvPr id="7170" name="Picture 2"/>
          <p:cNvPicPr>
            <a:picLocks noChangeAspect="1" noChangeArrowheads="1"/>
          </p:cNvPicPr>
          <p:nvPr/>
        </p:nvPicPr>
        <p:blipFill>
          <a:blip r:embed="rId2"/>
          <a:srcRect/>
          <a:stretch>
            <a:fillRect/>
          </a:stretch>
        </p:blipFill>
        <p:spPr bwMode="auto">
          <a:xfrm>
            <a:off x="457200" y="990600"/>
            <a:ext cx="8229600" cy="5334000"/>
          </a:xfrm>
          <a:prstGeom prst="rect">
            <a:avLst/>
          </a:prstGeom>
          <a:noFill/>
          <a:ln w="9525">
            <a:noFill/>
            <a:miter lim="800000"/>
            <a:headEnd/>
            <a:tailEnd/>
          </a:ln>
        </p:spPr>
      </p:pic>
    </p:spTree>
    <p:extLst>
      <p:ext uri="{BB962C8B-B14F-4D97-AF65-F5344CB8AC3E}">
        <p14:creationId xmlns:p14="http://schemas.microsoft.com/office/powerpoint/2010/main" xmlns="" val="1753274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430887"/>
          </a:xfrm>
          <a:prstGeom prst="rect">
            <a:avLst/>
          </a:prstGeom>
        </p:spPr>
        <p:txBody>
          <a:bodyPr wrap="square">
            <a:spAutoFit/>
          </a:bodyPr>
          <a:lstStyle/>
          <a:p>
            <a:pPr algn="ctr"/>
            <a:r>
              <a:rPr lang="en-IN" sz="2200" b="1" dirty="0" smtClean="0">
                <a:solidFill>
                  <a:schemeClr val="accent2">
                    <a:lumMod val="50000"/>
                  </a:schemeClr>
                </a:solidFill>
              </a:rPr>
              <a:t>Admin Dashboard</a:t>
            </a:r>
            <a:endParaRPr lang="en-IN" sz="2200" b="1" dirty="0">
              <a:solidFill>
                <a:schemeClr val="accent2">
                  <a:lumMod val="50000"/>
                </a:schemeClr>
              </a:solidFill>
            </a:endParaRPr>
          </a:p>
        </p:txBody>
      </p:sp>
      <p:pic>
        <p:nvPicPr>
          <p:cNvPr id="8194" name="Picture 2"/>
          <p:cNvPicPr>
            <a:picLocks noChangeAspect="1" noChangeArrowheads="1"/>
          </p:cNvPicPr>
          <p:nvPr/>
        </p:nvPicPr>
        <p:blipFill>
          <a:blip r:embed="rId2"/>
          <a:srcRect/>
          <a:stretch>
            <a:fillRect/>
          </a:stretch>
        </p:blipFill>
        <p:spPr bwMode="auto">
          <a:xfrm>
            <a:off x="457200" y="1066800"/>
            <a:ext cx="82296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28600"/>
            <a:ext cx="3276600" cy="1446550"/>
          </a:xfrm>
          <a:prstGeom prst="rect">
            <a:avLst/>
          </a:prstGeom>
          <a:noFill/>
        </p:spPr>
        <p:txBody>
          <a:bodyPr wrap="square" rtlCol="0">
            <a:spAutoFit/>
          </a:bodyPr>
          <a:lstStyle/>
          <a:p>
            <a:pPr algn="ctr"/>
            <a:r>
              <a:rPr lang="en-US" sz="2800" b="1" u="sng" dirty="0" smtClean="0">
                <a:solidFill>
                  <a:schemeClr val="accent2">
                    <a:lumMod val="50000"/>
                  </a:schemeClr>
                </a:solidFill>
              </a:rPr>
              <a:t>Project Abstract</a:t>
            </a:r>
            <a:r>
              <a:rPr lang="en-US" sz="2800" b="1" dirty="0"/>
              <a:t> </a:t>
            </a:r>
            <a:r>
              <a:rPr lang="en-US" dirty="0"/>
              <a:t/>
            </a:r>
            <a:br>
              <a:rPr lang="en-US" dirty="0"/>
            </a:br>
            <a:r>
              <a:rPr lang="en-US" dirty="0"/>
              <a:t/>
            </a:r>
            <a:br>
              <a:rPr lang="en-US" dirty="0"/>
            </a:br>
            <a:endParaRPr lang="en-US" sz="2400" dirty="0">
              <a:solidFill>
                <a:schemeClr val="accent5">
                  <a:lumMod val="75000"/>
                </a:schemeClr>
              </a:solidFill>
            </a:endParaRPr>
          </a:p>
          <a:p>
            <a:pPr algn="ctr"/>
            <a:endParaRPr lang="en-US" dirty="0"/>
          </a:p>
        </p:txBody>
      </p:sp>
      <p:sp>
        <p:nvSpPr>
          <p:cNvPr id="4" name="TextBox 3"/>
          <p:cNvSpPr txBox="1"/>
          <p:nvPr/>
        </p:nvSpPr>
        <p:spPr>
          <a:xfrm>
            <a:off x="838200" y="1410355"/>
            <a:ext cx="7543800" cy="5447645"/>
          </a:xfrm>
          <a:prstGeom prst="rect">
            <a:avLst/>
          </a:prstGeom>
          <a:noFill/>
        </p:spPr>
        <p:txBody>
          <a:bodyPr wrap="square" rtlCol="0">
            <a:spAutoFit/>
          </a:bodyPr>
          <a:lstStyle/>
          <a:p>
            <a:pPr algn="just"/>
            <a:r>
              <a:rPr lang="en-US" dirty="0" smtClean="0"/>
              <a:t>This is the web based Application Software for the client which is a insurance company So,  Success of any insurance company relies on its ability to assess the risk before issuing a policy to a customer based on their needs and ensure the policies are designed to meet the customer necessities. </a:t>
            </a:r>
          </a:p>
          <a:p>
            <a:pPr algn="just"/>
            <a:r>
              <a:rPr lang="en-US" dirty="0" smtClean="0"/>
              <a:t>Insurance company’s customer needs to be able to search, enroll for a policy, edit policy details, renew a policy. </a:t>
            </a:r>
          </a:p>
          <a:p>
            <a:pPr algn="just"/>
            <a:r>
              <a:rPr lang="en-US" dirty="0" smtClean="0"/>
              <a:t>The solution developed will address this objective in a holistic manner and will have all the features and functionalities which will allow its customer to search for policies available with the vendors, choose the policy based on the requirements and enroll for a policy. The customer will also be allowed to edit the policy premium payments details from quarterly to yearly or monthly. The customer can also raise requests to renew the policies and perform online payments. This enables insurance companies a transparent system to build confidence in the customer and provides increased success.</a:t>
            </a:r>
          </a:p>
          <a:p>
            <a:pPr algn="just"/>
            <a:endParaRPr lang="en-US" sz="2000" dirty="0">
              <a:latin typeface="+mj-lt"/>
            </a:endParaRPr>
          </a:p>
          <a:p>
            <a:pPr algn="just">
              <a:buFont typeface="Wingdings" pitchFamily="2" charset="2"/>
              <a:buChar char="ü"/>
            </a:pPr>
            <a:endParaRPr lang="en-US" sz="2000" dirty="0"/>
          </a:p>
          <a:p>
            <a:pPr algn="just">
              <a:buFont typeface="Wingdings" pitchFamily="2" charset="2"/>
              <a:buChar char="ü"/>
            </a:pPr>
            <a:endParaRPr lang="en-US" sz="2000" dirty="0"/>
          </a:p>
        </p:txBody>
      </p:sp>
    </p:spTree>
  </p:cSld>
  <p:clrMapOvr>
    <a:masterClrMapping/>
  </p:clrMapOvr>
  <p:transition>
    <p:circl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839200" cy="430887"/>
          </a:xfrm>
          <a:prstGeom prst="rect">
            <a:avLst/>
          </a:prstGeom>
        </p:spPr>
        <p:txBody>
          <a:bodyPr wrap="square">
            <a:spAutoFit/>
          </a:bodyPr>
          <a:lstStyle/>
          <a:p>
            <a:pPr algn="ctr"/>
            <a:r>
              <a:rPr lang="en-IN" sz="2200" b="1" dirty="0" smtClean="0">
                <a:solidFill>
                  <a:schemeClr val="accent2">
                    <a:lumMod val="50000"/>
                  </a:schemeClr>
                </a:solidFill>
              </a:rPr>
              <a:t>User </a:t>
            </a:r>
            <a:r>
              <a:rPr lang="en-IN" sz="2200" b="1" dirty="0" smtClean="0">
                <a:solidFill>
                  <a:schemeClr val="accent2">
                    <a:lumMod val="50000"/>
                  </a:schemeClr>
                </a:solidFill>
              </a:rPr>
              <a:t>Dashboard</a:t>
            </a:r>
            <a:endParaRPr lang="en-IN" sz="2200" b="1" dirty="0">
              <a:solidFill>
                <a:schemeClr val="accent2">
                  <a:lumMod val="50000"/>
                </a:schemeClr>
              </a:solidFill>
            </a:endParaRPr>
          </a:p>
        </p:txBody>
      </p:sp>
      <p:pic>
        <p:nvPicPr>
          <p:cNvPr id="9218" name="Picture 2"/>
          <p:cNvPicPr>
            <a:picLocks noChangeAspect="1" noChangeArrowheads="1"/>
          </p:cNvPicPr>
          <p:nvPr/>
        </p:nvPicPr>
        <p:blipFill>
          <a:blip r:embed="rId2"/>
          <a:srcRect/>
          <a:stretch>
            <a:fillRect/>
          </a:stretch>
        </p:blipFill>
        <p:spPr bwMode="auto">
          <a:xfrm>
            <a:off x="457200" y="990600"/>
            <a:ext cx="81534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430887"/>
          </a:xfrm>
          <a:prstGeom prst="rect">
            <a:avLst/>
          </a:prstGeom>
        </p:spPr>
        <p:txBody>
          <a:bodyPr wrap="square">
            <a:spAutoFit/>
          </a:bodyPr>
          <a:lstStyle/>
          <a:p>
            <a:pPr algn="ctr"/>
            <a:r>
              <a:rPr lang="en-IN" sz="2200" b="1" dirty="0" smtClean="0">
                <a:solidFill>
                  <a:schemeClr val="accent2">
                    <a:lumMod val="50000"/>
                  </a:schemeClr>
                </a:solidFill>
              </a:rPr>
              <a:t>Payment Page</a:t>
            </a:r>
            <a:endParaRPr lang="en-IN" sz="2200" b="1" dirty="0">
              <a:solidFill>
                <a:schemeClr val="accent2">
                  <a:lumMod val="50000"/>
                </a:schemeClr>
              </a:solidFill>
            </a:endParaRPr>
          </a:p>
        </p:txBody>
      </p:sp>
      <p:pic>
        <p:nvPicPr>
          <p:cNvPr id="10242" name="Picture 2"/>
          <p:cNvPicPr>
            <a:picLocks noChangeAspect="1" noChangeArrowheads="1"/>
          </p:cNvPicPr>
          <p:nvPr/>
        </p:nvPicPr>
        <p:blipFill>
          <a:blip r:embed="rId2"/>
          <a:srcRect/>
          <a:stretch>
            <a:fillRect/>
          </a:stretch>
        </p:blipFill>
        <p:spPr bwMode="auto">
          <a:xfrm>
            <a:off x="457200" y="990600"/>
            <a:ext cx="81534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ku.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circl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81000"/>
            <a:ext cx="4572000" cy="523220"/>
          </a:xfrm>
          <a:prstGeom prst="rect">
            <a:avLst/>
          </a:prstGeom>
        </p:spPr>
        <p:txBody>
          <a:bodyPr>
            <a:spAutoFit/>
          </a:bodyPr>
          <a:lstStyle/>
          <a:p>
            <a:pPr algn="ctr"/>
            <a:r>
              <a:rPr lang="en-US" sz="2800" b="1" u="sng" dirty="0" smtClean="0">
                <a:solidFill>
                  <a:schemeClr val="accent2">
                    <a:lumMod val="50000"/>
                  </a:schemeClr>
                </a:solidFill>
              </a:rPr>
              <a:t>Organization Profile</a:t>
            </a:r>
            <a:endParaRPr lang="en-US" sz="2800" dirty="0">
              <a:solidFill>
                <a:schemeClr val="accent5">
                  <a:lumMod val="75000"/>
                </a:schemeClr>
              </a:solidFill>
            </a:endParaRPr>
          </a:p>
        </p:txBody>
      </p:sp>
      <p:pic>
        <p:nvPicPr>
          <p:cNvPr id="1026" name="Picture 2"/>
          <p:cNvPicPr>
            <a:picLocks noChangeAspect="1" noChangeArrowheads="1"/>
          </p:cNvPicPr>
          <p:nvPr/>
        </p:nvPicPr>
        <p:blipFill>
          <a:blip r:embed="rId2"/>
          <a:srcRect/>
          <a:stretch>
            <a:fillRect/>
          </a:stretch>
        </p:blipFill>
        <p:spPr bwMode="auto">
          <a:xfrm>
            <a:off x="457200" y="1066800"/>
            <a:ext cx="8153400" cy="5211763"/>
          </a:xfrm>
          <a:prstGeom prst="rect">
            <a:avLst/>
          </a:prstGeom>
          <a:noFill/>
          <a:ln w="9525">
            <a:noFill/>
            <a:miter lim="800000"/>
            <a:headEnd/>
            <a:tailEnd/>
          </a:ln>
        </p:spPr>
      </p:pic>
    </p:spTree>
  </p:cSld>
  <p:clrMapOvr>
    <a:masterClrMapping/>
  </p:clrMapOvr>
  <p:transition>
    <p:circl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 y="152400"/>
            <a:ext cx="88392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 y="228600"/>
            <a:ext cx="88392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2400" y="152400"/>
            <a:ext cx="88392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spcBef>
                <a:spcPts val="600"/>
              </a:spcBef>
              <a:spcAft>
                <a:spcPts val="600"/>
              </a:spcAft>
            </a:pPr>
            <a:r>
              <a:rPr lang="en-US" sz="2800" b="1" u="sng" dirty="0" smtClean="0">
                <a:solidFill>
                  <a:schemeClr val="accent2">
                    <a:lumMod val="50000"/>
                  </a:schemeClr>
                </a:solidFill>
              </a:rPr>
              <a:t>Introduction</a:t>
            </a:r>
            <a:endParaRPr lang="en-US" sz="2800" b="1" u="sng" dirty="0" smtClean="0">
              <a:solidFill>
                <a:schemeClr val="accent2">
                  <a:lumMod val="50000"/>
                </a:schemeClr>
              </a:solidFill>
            </a:endParaRPr>
          </a:p>
        </p:txBody>
      </p:sp>
      <p:sp>
        <p:nvSpPr>
          <p:cNvPr id="45057" name="Rectangle 1"/>
          <p:cNvSpPr>
            <a:spLocks noChangeArrowheads="1"/>
          </p:cNvSpPr>
          <p:nvPr/>
        </p:nvSpPr>
        <p:spPr bwMode="auto">
          <a:xfrm>
            <a:off x="381000" y="1371600"/>
            <a:ext cx="83820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This Project is aimed at: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 This Project is about the admin and user login in which they would manage and access policies as required.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 This project is about Policy Management System where the user/admin end would login to buy, delete and edit policies as per the access rights.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The admin would enter valid credentials in login page to enter the admin home page and buy, remove, add and search policies.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Similarly the user would enter valid credentials in login page to enter the user home page and buy, remove and search policies.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The purpose of this document is to systematically capture requirements for the project and the system to be developed. The document also captures the Functional requirements and serves as an input for the scope of project. </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8001000" cy="6617196"/>
          </a:xfrm>
          <a:prstGeom prst="rect">
            <a:avLst/>
          </a:prstGeom>
          <a:noFill/>
        </p:spPr>
        <p:txBody>
          <a:bodyPr wrap="square" rtlCol="0">
            <a:spAutoFit/>
          </a:bodyPr>
          <a:lstStyle/>
          <a:p>
            <a:pPr algn="ctr"/>
            <a:r>
              <a:rPr lang="en-US" sz="2800" b="1" u="sng" dirty="0">
                <a:solidFill>
                  <a:schemeClr val="accent2">
                    <a:lumMod val="50000"/>
                  </a:schemeClr>
                </a:solidFill>
              </a:rPr>
              <a:t>Proposed System and its Advantages</a:t>
            </a:r>
            <a:endParaRPr lang="en-US" sz="2800" dirty="0">
              <a:solidFill>
                <a:schemeClr val="accent2">
                  <a:lumMod val="50000"/>
                </a:schemeClr>
              </a:solidFill>
            </a:endParaRPr>
          </a:p>
          <a:p>
            <a:pPr algn="just" fontAlgn="base"/>
            <a:endParaRPr lang="en-US" dirty="0" smtClean="0"/>
          </a:p>
          <a:p>
            <a:r>
              <a:rPr lang="en-US" dirty="0" smtClean="0"/>
              <a:t>This Project is aimed at: </a:t>
            </a:r>
          </a:p>
          <a:p>
            <a:r>
              <a:rPr lang="en-US" dirty="0" smtClean="0"/>
              <a:t> </a:t>
            </a:r>
          </a:p>
          <a:p>
            <a:pPr>
              <a:buFont typeface="Arial" pitchFamily="34" charset="0"/>
              <a:buChar char="•"/>
            </a:pPr>
            <a:r>
              <a:rPr lang="en-US" dirty="0" smtClean="0"/>
              <a:t>This Project is about the admin and user login in which they would manage and access policies as required. </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This project is about Policy Management System where the user/admin end would login to buy, delete and edit policies as per the access rights.</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The admin would enter valid credentials in login page to enter the admin home page and buy, remove, add and search policies.</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Similarly the user would enter valid credentials in login page to enter the user home page and buy, remove and search policies.</a:t>
            </a:r>
          </a:p>
          <a:p>
            <a:pPr>
              <a:spcBef>
                <a:spcPts val="1200"/>
              </a:spcBef>
            </a:pPr>
            <a:endParaRPr lang="en-US" dirty="0" smtClean="0"/>
          </a:p>
          <a:p>
            <a:pPr>
              <a:spcBef>
                <a:spcPts val="1200"/>
              </a:spcBef>
            </a:pPr>
            <a:endParaRPr lang="en-US" dirty="0" smtClean="0"/>
          </a:p>
          <a:p>
            <a:pPr>
              <a:spcBef>
                <a:spcPts val="1200"/>
              </a:spcBef>
            </a:pPr>
            <a:endParaRPr lang="en-US" dirty="0"/>
          </a:p>
        </p:txBody>
      </p:sp>
    </p:spTree>
  </p:cSld>
  <p:clrMapOvr>
    <a:masterClrMapping/>
  </p:clrMapOvr>
  <p:transition>
    <p:circl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2732</TotalTime>
  <Words>1075</Words>
  <Application>Microsoft Office PowerPoint</Application>
  <PresentationFormat>On-screen Show (4:3)</PresentationFormat>
  <Paragraphs>324</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Civic</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110</cp:revision>
  <dcterms:created xsi:type="dcterms:W3CDTF">2018-02-04T16:52:00Z</dcterms:created>
  <dcterms:modified xsi:type="dcterms:W3CDTF">2019-04-29T13:26:14Z</dcterms:modified>
</cp:coreProperties>
</file>